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03" r:id="rId2"/>
    <p:sldId id="635" r:id="rId3"/>
    <p:sldId id="256" r:id="rId4"/>
    <p:sldId id="595" r:id="rId5"/>
    <p:sldId id="605" r:id="rId6"/>
    <p:sldId id="599" r:id="rId7"/>
    <p:sldId id="604" r:id="rId8"/>
    <p:sldId id="606" r:id="rId9"/>
    <p:sldId id="607" r:id="rId10"/>
    <p:sldId id="608" r:id="rId11"/>
    <p:sldId id="609" r:id="rId12"/>
    <p:sldId id="610" r:id="rId13"/>
    <p:sldId id="611" r:id="rId14"/>
    <p:sldId id="612" r:id="rId15"/>
    <p:sldId id="613" r:id="rId16"/>
    <p:sldId id="614" r:id="rId17"/>
    <p:sldId id="615" r:id="rId18"/>
    <p:sldId id="645" r:id="rId19"/>
    <p:sldId id="616" r:id="rId20"/>
    <p:sldId id="617" r:id="rId21"/>
    <p:sldId id="618" r:id="rId22"/>
    <p:sldId id="619" r:id="rId23"/>
    <p:sldId id="620" r:id="rId24"/>
    <p:sldId id="622" r:id="rId25"/>
    <p:sldId id="621" r:id="rId26"/>
    <p:sldId id="623" r:id="rId27"/>
    <p:sldId id="625" r:id="rId28"/>
    <p:sldId id="626" r:id="rId29"/>
    <p:sldId id="627" r:id="rId30"/>
    <p:sldId id="628" r:id="rId31"/>
    <p:sldId id="632" r:id="rId32"/>
    <p:sldId id="629" r:id="rId33"/>
    <p:sldId id="630" r:id="rId34"/>
    <p:sldId id="631" r:id="rId35"/>
    <p:sldId id="634" r:id="rId36"/>
    <p:sldId id="633" r:id="rId37"/>
    <p:sldId id="624" r:id="rId38"/>
    <p:sldId id="636" r:id="rId39"/>
    <p:sldId id="637" r:id="rId40"/>
    <p:sldId id="641" r:id="rId41"/>
    <p:sldId id="642" r:id="rId42"/>
    <p:sldId id="638" r:id="rId43"/>
    <p:sldId id="643" r:id="rId44"/>
    <p:sldId id="646" r:id="rId45"/>
    <p:sldId id="644" r:id="rId46"/>
    <p:sldId id="647" r:id="rId47"/>
    <p:sldId id="648" r:id="rId48"/>
    <p:sldId id="649" r:id="rId49"/>
  </p:sldIdLst>
  <p:sldSz cx="9144000" cy="7021513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22">
          <p15:clr>
            <a:srgbClr val="A4A3A4"/>
          </p15:clr>
        </p15:guide>
        <p15:guide id="2" pos="907">
          <p15:clr>
            <a:srgbClr val="A4A3A4"/>
          </p15:clr>
        </p15:guide>
        <p15:guide id="3" pos="53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A1929"/>
    <a:srgbClr val="FE501A"/>
    <a:srgbClr val="FFF419"/>
    <a:srgbClr val="0069A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6824" autoAdjust="0"/>
  </p:normalViewPr>
  <p:slideViewPr>
    <p:cSldViewPr>
      <p:cViewPr varScale="1">
        <p:scale>
          <a:sx n="119" d="100"/>
          <a:sy n="119" d="100"/>
        </p:scale>
        <p:origin x="1182" y="96"/>
      </p:cViewPr>
      <p:guideLst>
        <p:guide orient="horz" pos="4422"/>
        <p:guide pos="907"/>
        <p:guide pos="53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390" y="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62FD514D-724A-4C90-B261-46705927CC81}" type="datetimeFigureOut">
              <a:rPr lang="ko-KR" altLang="en-US"/>
              <a:pPr>
                <a:defRPr/>
              </a:pPr>
              <a:t>2015-05-28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A957C8BA-9E7A-4346-8D4E-3E703115EA1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825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652B1BD2-5622-494D-B658-F57461E3B981}" type="datetimeFigureOut">
              <a:rPr lang="ko-KR" altLang="en-US"/>
              <a:pPr>
                <a:defRPr/>
              </a:pPr>
              <a:t>2015-05-28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7900" y="746125"/>
            <a:ext cx="48514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29FC1514-EA62-4288-B93C-B8D34BDD396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031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3320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0094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446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425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32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303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3455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7836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9691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72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1546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86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562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06003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9429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995606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39153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0161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1155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7843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8707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521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558675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4843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6108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425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5985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112138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6251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34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9128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4755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859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30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2639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2920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434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66146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2606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495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710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700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65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8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7900" y="746125"/>
            <a:ext cx="4851400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26F84A-CCB4-4B42-97E7-B854DF2F81C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755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" y="-1"/>
            <a:ext cx="1431882" cy="73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1431883" y="-1"/>
            <a:ext cx="7712118" cy="73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4"/>
          <p:cNvSpPr txBox="1">
            <a:spLocks noChangeArrowheads="1"/>
          </p:cNvSpPr>
          <p:nvPr userDrawn="1"/>
        </p:nvSpPr>
        <p:spPr bwMode="auto">
          <a:xfrm>
            <a:off x="143981" y="6788988"/>
            <a:ext cx="148598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© 2015 SYWORKS. </a:t>
            </a:r>
            <a:r>
              <a:rPr kumimoji="0"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All rights </a:t>
            </a: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reserved</a:t>
            </a:r>
            <a:endParaRPr kumimoji="0" lang="en-US" altLang="ko-KR" sz="600" i="1" dirty="0">
              <a:solidFill>
                <a:srgbClr val="FF0000"/>
              </a:solidFill>
              <a:latin typeface="Verdana" pitchFamily="34" charset="0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17415" y="151560"/>
            <a:ext cx="6937470" cy="6499416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17414" y="151560"/>
            <a:ext cx="1022364" cy="18256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Location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3491880" y="151560"/>
            <a:ext cx="1022364" cy="18550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Note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1139778" y="151560"/>
            <a:ext cx="2352101" cy="182565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514242" y="151560"/>
            <a:ext cx="2540643" cy="1836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17415" y="151560"/>
            <a:ext cx="6937470" cy="6499416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17414" y="151560"/>
            <a:ext cx="6937470" cy="25559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이전화면에서</a:t>
            </a:r>
            <a:r>
              <a:rPr kumimoji="1" lang="en-US" altLang="ko-KR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 </a:t>
            </a:r>
            <a:r>
              <a:rPr kumimoji="1" lang="ko-KR" altLang="en-US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계속</a:t>
            </a:r>
            <a:endParaRPr kumimoji="1" lang="ko-KR" altLang="en-US" sz="600" b="0" kern="12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9" name="Text Box 44"/>
          <p:cNvSpPr txBox="1">
            <a:spLocks noChangeArrowheads="1"/>
          </p:cNvSpPr>
          <p:nvPr userDrawn="1"/>
        </p:nvSpPr>
        <p:spPr bwMode="auto">
          <a:xfrm>
            <a:off x="143981" y="6788988"/>
            <a:ext cx="148598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© 2015 SYWORKS. </a:t>
            </a:r>
            <a:r>
              <a:rPr kumimoji="0"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All rights </a:t>
            </a: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reserved</a:t>
            </a:r>
            <a:endParaRPr kumimoji="0" lang="en-US" altLang="ko-KR" sz="600" i="1" dirty="0">
              <a:solidFill>
                <a:srgbClr val="FF0000"/>
              </a:solidFill>
              <a:latin typeface="Verdana" pitchFamily="34" charset="0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17415" y="151560"/>
            <a:ext cx="6937470" cy="6499416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17414" y="151560"/>
            <a:ext cx="6937470" cy="25559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이전화면에서</a:t>
            </a:r>
            <a:r>
              <a:rPr kumimoji="1" lang="en-US" altLang="ko-KR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 </a:t>
            </a:r>
            <a:r>
              <a:rPr kumimoji="1" lang="ko-KR" altLang="en-US" sz="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rPr>
              <a:t>계속</a:t>
            </a:r>
            <a:endParaRPr kumimoji="1" lang="ko-KR" altLang="en-US" sz="600" b="0" kern="12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117414" y="6395283"/>
            <a:ext cx="6937470" cy="25559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다음화면에서</a:t>
            </a:r>
            <a:r>
              <a:rPr lang="en-US" altLang="ko-KR" sz="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 </a:t>
            </a:r>
            <a:r>
              <a:rPr lang="ko-KR" altLang="en-US" sz="6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</a:rPr>
              <a:t>계속</a:t>
            </a:r>
            <a:endParaRPr lang="ko-KR" altLang="en-US" sz="600" b="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16" name="Text Box 44"/>
          <p:cNvSpPr txBox="1">
            <a:spLocks noChangeArrowheads="1"/>
          </p:cNvSpPr>
          <p:nvPr userDrawn="1"/>
        </p:nvSpPr>
        <p:spPr bwMode="auto">
          <a:xfrm>
            <a:off x="143981" y="6788988"/>
            <a:ext cx="148598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© 2015 SYWORKS. </a:t>
            </a:r>
            <a:r>
              <a:rPr kumimoji="0"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All rights </a:t>
            </a:r>
            <a:r>
              <a:rPr kumimoji="0" lang="en-US" altLang="ko-KR" sz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나눔고딕" pitchFamily="50" charset="-127"/>
              </a:rPr>
              <a:t>reserved</a:t>
            </a:r>
            <a:endParaRPr kumimoji="0" lang="en-US" altLang="ko-KR" sz="600" i="1" dirty="0">
              <a:solidFill>
                <a:srgbClr val="FF0000"/>
              </a:solidFill>
              <a:latin typeface="Verdana" pitchFamily="34" charset="0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1" y="6507904"/>
            <a:ext cx="2133600" cy="373830"/>
          </a:xfrm>
          <a:prstGeom prst="rect">
            <a:avLst/>
          </a:prstGeom>
        </p:spPr>
        <p:txBody>
          <a:bodyPr lIns="98188" tIns="49094" rIns="98188" bIns="49094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FDA72904-C69C-4DCF-AD01-DAE1471F21FD}" type="datetimeFigureOut">
              <a:rPr lang="ko-KR" altLang="en-US" smtClean="0"/>
              <a:pPr>
                <a:defRPr/>
              </a:pPr>
              <a:t>2015-05-28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507904"/>
            <a:ext cx="2895600" cy="373830"/>
          </a:xfrm>
          <a:prstGeom prst="rect">
            <a:avLst/>
          </a:prstGeom>
        </p:spPr>
        <p:txBody>
          <a:bodyPr lIns="98188" tIns="49094" rIns="98188" bIns="49094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1" y="6507904"/>
            <a:ext cx="2133600" cy="373830"/>
          </a:xfrm>
          <a:prstGeom prst="rect">
            <a:avLst/>
          </a:prstGeom>
        </p:spPr>
        <p:txBody>
          <a:bodyPr lIns="98188" tIns="49094" rIns="98188" bIns="49094"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1A3D260-DCC1-42A3-A769-310871C16D1A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13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18698" y="343133"/>
            <a:ext cx="2674934" cy="294585"/>
          </a:xfrm>
          <a:prstGeom prst="rect">
            <a:avLst/>
          </a:prstGeom>
        </p:spPr>
        <p:txBody>
          <a:bodyPr wrap="none" lIns="98188" tIns="49094" rIns="98188" bIns="49094">
            <a:spAutoFit/>
          </a:bodyPr>
          <a:lstStyle>
            <a:lvl1pPr>
              <a:buFontTx/>
              <a:buNone/>
              <a:defRPr sz="1270" b="1">
                <a:latin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08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81186"/>
            <a:ext cx="8229600" cy="117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38354"/>
            <a:ext cx="8229600" cy="46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07903"/>
            <a:ext cx="2133600" cy="373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6D6B939A-576F-4893-95DE-2CF581C816C6}" type="datetimeFigureOut">
              <a:rPr lang="ko-KR" altLang="en-US"/>
              <a:pPr>
                <a:defRPr/>
              </a:pPr>
              <a:t>2015-05-28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07903"/>
            <a:ext cx="2895600" cy="373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07903"/>
            <a:ext cx="2133600" cy="373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BD5F0492-42A4-44B4-B897-7483E695254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5" r:id="rId3"/>
    <p:sldLayoutId id="2147483946" r:id="rId4"/>
    <p:sldLayoutId id="2147483947" r:id="rId5"/>
    <p:sldLayoutId id="2147483948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hyperlink" Target="mailto:kima@hanyang.ac.k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rks@hanyang.ac.kr" TargetMode="External"/><Relationship Id="rId11" Type="http://schemas.openxmlformats.org/officeDocument/2006/relationships/hyperlink" Target="mailto:kshui@hanyang.ac.kr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mailto:ghjang@hanyang.ac.kr" TargetMode="Externa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hyperlink" Target="mailto:kima@hanyang.ac.k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rks@hanyang.ac.kr" TargetMode="External"/><Relationship Id="rId11" Type="http://schemas.openxmlformats.org/officeDocument/2006/relationships/hyperlink" Target="mailto:kshui@hanyang.ac.kr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mailto:ghjang@hanyang.ac.kr" TargetMode="Externa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hyperlink" Target="mailto:kima@hanyang.ac.k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rks@hanyang.ac.kr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mailto:ghjang@hanyang.ac.kr" TargetMode="External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oleObject" Target="../embeddings/oleObject3.bin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image" Target="../media/image19.pn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tags" Target="../tags/tag5.xml"/><Relationship Id="rId11" Type="http://schemas.openxmlformats.org/officeDocument/2006/relationships/image" Target="../media/image4.png"/><Relationship Id="rId5" Type="http://schemas.openxmlformats.org/officeDocument/2006/relationships/tags" Target="../tags/tag4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9.png"/><Relationship Id="rId5" Type="http://schemas.openxmlformats.org/officeDocument/2006/relationships/tags" Target="../tags/tag12.xml"/><Relationship Id="rId10" Type="http://schemas.openxmlformats.org/officeDocument/2006/relationships/image" Target="../media/image4.png"/><Relationship Id="rId4" Type="http://schemas.openxmlformats.org/officeDocument/2006/relationships/tags" Target="../tags/tag11.xml"/><Relationship Id="rId9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9.png"/><Relationship Id="rId5" Type="http://schemas.openxmlformats.org/officeDocument/2006/relationships/tags" Target="../tags/tag19.xml"/><Relationship Id="rId10" Type="http://schemas.openxmlformats.org/officeDocument/2006/relationships/image" Target="../media/image4.png"/><Relationship Id="rId4" Type="http://schemas.openxmlformats.org/officeDocument/2006/relationships/tags" Target="../tags/tag18.xml"/><Relationship Id="rId9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9.png"/><Relationship Id="rId5" Type="http://schemas.openxmlformats.org/officeDocument/2006/relationships/tags" Target="../tags/tag26.xml"/><Relationship Id="rId10" Type="http://schemas.openxmlformats.org/officeDocument/2006/relationships/image" Target="../media/image4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oleObject" Target="../embeddings/oleObject4.bin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9.png"/><Relationship Id="rId2" Type="http://schemas.openxmlformats.org/officeDocument/2006/relationships/tags" Target="../tags/tag29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6" Type="http://schemas.openxmlformats.org/officeDocument/2006/relationships/tags" Target="../tags/tag33.xml"/><Relationship Id="rId11" Type="http://schemas.openxmlformats.org/officeDocument/2006/relationships/image" Target="../media/image4.png"/><Relationship Id="rId5" Type="http://schemas.openxmlformats.org/officeDocument/2006/relationships/tags" Target="../tags/tag32.xml"/><Relationship Id="rId15" Type="http://schemas.openxmlformats.org/officeDocument/2006/relationships/oleObject" Target="../embeddings/oleObject5.bin"/><Relationship Id="rId10" Type="http://schemas.openxmlformats.org/officeDocument/2006/relationships/notesSlide" Target="../notesSlides/notesSlide29.xml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9.png"/><Relationship Id="rId5" Type="http://schemas.openxmlformats.org/officeDocument/2006/relationships/tags" Target="../tags/tag44.xml"/><Relationship Id="rId10" Type="http://schemas.openxmlformats.org/officeDocument/2006/relationships/image" Target="../media/image4.png"/><Relationship Id="rId4" Type="http://schemas.openxmlformats.org/officeDocument/2006/relationships/tags" Target="../tags/tag43.xml"/><Relationship Id="rId9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et.go.kr/" TargetMode="External"/><Relationship Id="rId3" Type="http://schemas.openxmlformats.org/officeDocument/2006/relationships/hyperlink" Target="http://abk.hanyang.ac.kr/index.html" TargetMode="External"/><Relationship Id="rId7" Type="http://schemas.openxmlformats.org/officeDocument/2006/relationships/hyperlink" Target="http://www.hibrain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bkorea.co.kr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www.sgs.hanyang.ac.kr/" TargetMode="External"/><Relationship Id="rId10" Type="http://schemas.openxmlformats.org/officeDocument/2006/relationships/hyperlink" Target="http://www.kipris.or.kr/" TargetMode="External"/><Relationship Id="rId4" Type="http://schemas.openxmlformats.org/officeDocument/2006/relationships/hyperlink" Target="http://www.mma.go.kr/kor/index.html" TargetMode="External"/><Relationship Id="rId9" Type="http://schemas.openxmlformats.org/officeDocument/2006/relationships/hyperlink" Target="http://www.sciencedirect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oleObject" Target="../embeddings/oleObject9.bin"/><Relationship Id="rId3" Type="http://schemas.openxmlformats.org/officeDocument/2006/relationships/tags" Target="../tags/tag48.xml"/><Relationship Id="rId7" Type="http://schemas.openxmlformats.org/officeDocument/2006/relationships/notesSlide" Target="../notesSlides/notesSlide39.xml"/><Relationship Id="rId12" Type="http://schemas.openxmlformats.org/officeDocument/2006/relationships/oleObject" Target="../embeddings/oleObject8.bin"/><Relationship Id="rId2" Type="http://schemas.openxmlformats.org/officeDocument/2006/relationships/tags" Target="../tags/tag47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7.bin"/><Relationship Id="rId5" Type="http://schemas.openxmlformats.org/officeDocument/2006/relationships/tags" Target="../tags/tag50.xml"/><Relationship Id="rId10" Type="http://schemas.openxmlformats.org/officeDocument/2006/relationships/image" Target="../media/image24.wmf"/><Relationship Id="rId4" Type="http://schemas.openxmlformats.org/officeDocument/2006/relationships/tags" Target="../tags/tag49.xml"/><Relationship Id="rId9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10" Type="http://schemas.openxmlformats.org/officeDocument/2006/relationships/image" Target="../media/image25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282862"/>
              </p:ext>
            </p:extLst>
          </p:nvPr>
        </p:nvGraphicFramePr>
        <p:xfrm>
          <a:off x="2013438" y="4470312"/>
          <a:ext cx="5106868" cy="892960"/>
        </p:xfrm>
        <a:graphic>
          <a:graphicData uri="http://schemas.openxmlformats.org/drawingml/2006/table">
            <a:tbl>
              <a:tblPr/>
              <a:tblGrid>
                <a:gridCol w="1276717"/>
                <a:gridCol w="1276717"/>
                <a:gridCol w="1276717"/>
                <a:gridCol w="1276717"/>
              </a:tblGrid>
              <a:tr h="223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명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한양대학교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기계공학부</a:t>
                      </a:r>
                      <a:r>
                        <a:rPr lang="en-US" altLang="ko-KR" sz="900" b="1" dirty="0" smtClean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b="1" dirty="0" smtClean="0"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V0.3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변효석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2015-05-12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3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승인자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승인일</a:t>
                      </a: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396" marR="84396" marT="40661" marB="40661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3747244" y="6219875"/>
            <a:ext cx="1646285" cy="9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593">
                <a:latin typeface="Verdana" pitchFamily="34" charset="0"/>
              </a:rPr>
              <a:t>® All Rights Reserved by SYWORKS CORP.</a:t>
            </a:r>
            <a:endParaRPr lang="ko-KR" altLang="en-US" sz="593">
              <a:latin typeface="Verdana" pitchFamily="34" charset="0"/>
              <a:ea typeface="돋움" pitchFamily="50" charset="-127"/>
              <a:cs typeface="Verdana" pitchFamily="34" charset="0"/>
            </a:endParaRPr>
          </a:p>
        </p:txBody>
      </p:sp>
      <p:pic>
        <p:nvPicPr>
          <p:cNvPr id="4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926" y="5701123"/>
            <a:ext cx="1213556" cy="4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0"/>
            <a:ext cx="9144000" cy="4036164"/>
          </a:xfrm>
          <a:prstGeom prst="rect">
            <a:avLst/>
          </a:prstGeom>
          <a:solidFill>
            <a:srgbClr val="00469E"/>
          </a:solidFill>
          <a:ln>
            <a:noFill/>
          </a:ln>
        </p:spPr>
        <p:txBody>
          <a:bodyPr wrap="none" anchor="ctr"/>
          <a:lstStyle/>
          <a:p>
            <a:endParaRPr lang="ko-KR" altLang="en-US" sz="2032" dirty="0"/>
          </a:p>
        </p:txBody>
      </p: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534794" y="884178"/>
            <a:ext cx="2194530" cy="2194530"/>
            <a:chOff x="487710" y="1700808"/>
            <a:chExt cx="3456384" cy="3456384"/>
          </a:xfrm>
        </p:grpSpPr>
        <p:sp>
          <p:nvSpPr>
            <p:cNvPr id="7" name="타원 6"/>
            <p:cNvSpPr/>
            <p:nvPr/>
          </p:nvSpPr>
          <p:spPr>
            <a:xfrm>
              <a:off x="1063774" y="2277000"/>
              <a:ext cx="2304256" cy="230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3" descr="C:\Users\Syworks\Documents\네이트온 받은 파일\한양대 로고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10" y="1700808"/>
              <a:ext cx="3456384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438351" y="1518468"/>
            <a:ext cx="4095994" cy="561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048" b="1" dirty="0">
                <a:solidFill>
                  <a:schemeClr val="bg1"/>
                </a:solidFill>
                <a:latin typeface="+mn-ea"/>
                <a:ea typeface="+mn-ea"/>
              </a:rPr>
              <a:t>한양대학교기계공학부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91625" y="2119479"/>
            <a:ext cx="3842720" cy="5613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ko-KR" altLang="en-US" sz="3048" b="1" dirty="0">
                <a:solidFill>
                  <a:schemeClr val="bg1"/>
                </a:solidFill>
                <a:latin typeface="+mn-ea"/>
                <a:ea typeface="+mn-ea"/>
              </a:rPr>
              <a:t>홈페이지</a:t>
            </a:r>
            <a:r>
              <a:rPr lang="en-US" altLang="ko-KR" sz="3048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3048" b="1" dirty="0">
                <a:solidFill>
                  <a:schemeClr val="bg1"/>
                </a:solidFill>
                <a:latin typeface="+mn-ea"/>
                <a:ea typeface="+mn-ea"/>
              </a:rPr>
              <a:t>스토리보드</a:t>
            </a:r>
            <a:endParaRPr lang="en-US" altLang="ko-KR" sz="3048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8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54009"/>
              </p:ext>
            </p:extLst>
          </p:nvPr>
        </p:nvGraphicFramePr>
        <p:xfrm>
          <a:off x="7127911" y="171271"/>
          <a:ext cx="1898676" cy="3475845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보기페이지 삭제 리스트에서 표시항목을 모두 표시합니다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대표이미지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E-mail, Homepage,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 항목이 표시됩니다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주소를 노출하지 않고 버튼을 선택하면 홈페이지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 페이지에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명씩 페이지 처리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학부조직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학부조직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51520" y="1444838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1410802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07704" y="1414917"/>
            <a:ext cx="114646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14" y="1473913"/>
            <a:ext cx="952500" cy="1143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712756" y="1440699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4716016" y="1406663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88" y="1410778"/>
            <a:ext cx="1479892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1520" y="2875762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1259632" y="2841726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7704" y="2845841"/>
            <a:ext cx="178125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김학성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2898</a:t>
            </a: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다기능성</a:t>
            </a:r>
            <a:r>
              <a:rPr lang="ko-KR" altLang="en-US" sz="700" dirty="0" smtClean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복합재료 설계 및 제조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7"/>
              </a:rPr>
              <a:t>kima@hanyang.ac.kr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M-207-2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282" y="1482325"/>
            <a:ext cx="952500" cy="1143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64" y="2905173"/>
            <a:ext cx="952500" cy="1143000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171579" y="132248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79175" y="5800204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20092" y="2850490"/>
            <a:ext cx="1009886" cy="122709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282" y="2871857"/>
            <a:ext cx="958464" cy="117631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02411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학부조직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40936" y="2841726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64088" y="2845841"/>
            <a:ext cx="160813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Hui, Oscar Kwan-San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조교수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0441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Energy Storage and Utilization </a:t>
            </a:r>
            <a:r>
              <a:rPr lang="en-US" altLang="ko-KR" sz="700" dirty="0" smtClean="0">
                <a:latin typeface="+mn-ea"/>
                <a:ea typeface="+mn-ea"/>
              </a:rPr>
              <a:t>Lab</a:t>
            </a: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11"/>
              </a:rPr>
              <a:t>kshui@hanyang.ac.kr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보일러동</a:t>
            </a:r>
            <a:r>
              <a:rPr lang="ko-KR" altLang="en-US" sz="700" dirty="0" smtClean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612-2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4570" y="4334770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1252682" y="4300734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00754" y="4304849"/>
            <a:ext cx="114646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4" y="4363845"/>
            <a:ext cx="952500" cy="1143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705806" y="4330631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4709066" y="4296595"/>
            <a:ext cx="65274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57138" y="4300710"/>
            <a:ext cx="1479892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311" y="4364236"/>
            <a:ext cx="952500" cy="1143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3542" y="2283105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48" name="직사각형 47"/>
          <p:cNvSpPr/>
          <p:nvPr/>
        </p:nvSpPr>
        <p:spPr>
          <a:xfrm>
            <a:off x="5455401" y="2283104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49" name="직사각형 48"/>
          <p:cNvSpPr/>
          <p:nvPr/>
        </p:nvSpPr>
        <p:spPr>
          <a:xfrm>
            <a:off x="1979712" y="3705900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5441571" y="3705899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51" name="직사각형 50"/>
          <p:cNvSpPr/>
          <p:nvPr/>
        </p:nvSpPr>
        <p:spPr>
          <a:xfrm>
            <a:off x="1979712" y="5166941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53" name="직사각형 52"/>
          <p:cNvSpPr/>
          <p:nvPr/>
        </p:nvSpPr>
        <p:spPr>
          <a:xfrm>
            <a:off x="5441571" y="5166940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54" name="타원 53"/>
          <p:cNvSpPr/>
          <p:nvPr/>
        </p:nvSpPr>
        <p:spPr>
          <a:xfrm>
            <a:off x="1495164" y="135681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55" name="타원 54"/>
          <p:cNvSpPr/>
          <p:nvPr/>
        </p:nvSpPr>
        <p:spPr>
          <a:xfrm>
            <a:off x="2959459" y="2260267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73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48834"/>
              </p:ext>
            </p:extLst>
          </p:nvPr>
        </p:nvGraphicFramePr>
        <p:xfrm>
          <a:off x="7127911" y="171271"/>
          <a:ext cx="1898676" cy="331738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</a:t>
                      </a: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내용이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 관계로 가장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첫번째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faq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내용이 펼쳐져서 보여질 수 있도록 수정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기계공학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FAQ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기계공학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FAQ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401329"/>
            <a:ext cx="6552728" cy="3600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351786" y="135051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  <a:ea typeface="+mn-ea"/>
              </a:rPr>
              <a:t>Q</a:t>
            </a:r>
            <a:endParaRPr lang="ko-KR" altLang="en-US" sz="2000" b="1" dirty="0" err="1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856" y="1454391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한양대 기계공학부 졸업생의 진로</a:t>
            </a:r>
            <a:endParaRPr lang="ko-KR" altLang="en-US" sz="1050" b="1" dirty="0" smtClean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9798" y="1766628"/>
            <a:ext cx="6552728" cy="32115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5" name="직사각형 34"/>
          <p:cNvSpPr/>
          <p:nvPr/>
        </p:nvSpPr>
        <p:spPr>
          <a:xfrm>
            <a:off x="319798" y="4967484"/>
            <a:ext cx="6552728" cy="3600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348056" y="4916671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  <a:ea typeface="+mn-ea"/>
              </a:rPr>
              <a:t>Q</a:t>
            </a:r>
            <a:endParaRPr lang="ko-KR" altLang="en-US" sz="2000" b="1" dirty="0" err="1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2126" y="5020546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기계공학의 장점</a:t>
            </a:r>
            <a:endParaRPr lang="ko-KR" altLang="en-US" sz="1050" b="1" dirty="0" smtClean="0">
              <a:latin typeface="+mn-ea"/>
              <a:ea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100" y="5321699"/>
            <a:ext cx="6552728" cy="3600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351358" y="527088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  <a:ea typeface="+mn-ea"/>
              </a:rPr>
              <a:t>Q</a:t>
            </a:r>
            <a:endParaRPr lang="ko-KR" altLang="en-US" sz="2000" b="1" dirty="0" err="1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428" y="5374761"/>
            <a:ext cx="17620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한양대 기계공학부의 </a:t>
            </a:r>
            <a:r>
              <a:rPr lang="ko-KR" altLang="en-US" sz="1050" b="1" dirty="0" err="1">
                <a:latin typeface="+mn-ea"/>
                <a:ea typeface="+mn-ea"/>
              </a:rPr>
              <a:t>비젼</a:t>
            </a:r>
            <a:endParaRPr lang="ko-KR" altLang="en-US" sz="1050" b="1" dirty="0" smtClean="0"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9798" y="5670996"/>
            <a:ext cx="6552728" cy="3600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348056" y="5620183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  <a:ea typeface="+mn-ea"/>
              </a:rPr>
              <a:t>Q</a:t>
            </a:r>
            <a:endParaRPr lang="ko-KR" altLang="en-US" sz="2000" b="1" dirty="0" err="1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2126" y="5724058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공학인증이란</a:t>
            </a:r>
            <a:endParaRPr lang="ko-KR" altLang="en-US" sz="1050" b="1" dirty="0" smtClean="0">
              <a:latin typeface="+mn-ea"/>
              <a:ea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1786" y="1839927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  <a:ea typeface="+mn-ea"/>
              </a:rPr>
              <a:t>A</a:t>
            </a:r>
            <a:endParaRPr lang="ko-KR" altLang="en-US" sz="2000" b="1" dirty="0" err="1" smtClean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5856" y="1943802"/>
            <a:ext cx="2214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latin typeface="+mn-ea"/>
                <a:ea typeface="+mn-ea"/>
              </a:rPr>
              <a:t>한양대 기계공학부 졸업생의 진로</a:t>
            </a:r>
            <a:endParaRPr lang="ko-KR" altLang="en-US" sz="1050" b="1" dirty="0" smtClean="0">
              <a:latin typeface="+mn-ea"/>
              <a:ea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286620"/>
            <a:ext cx="3517492" cy="2569558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71579" y="132248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763757" y="881833"/>
            <a:ext cx="168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기계공학</a:t>
            </a:r>
            <a:r>
              <a:rPr lang="en-US" altLang="ko-KR" sz="2000" dirty="0" smtClean="0">
                <a:latin typeface="+mn-ea"/>
                <a:ea typeface="+mn-ea"/>
              </a:rPr>
              <a:t>FAQ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3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04283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기존 페이지와 내용 동일</a:t>
                      </a: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구글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 기능 추가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오시는길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오시는길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656056"/>
              </p:ext>
            </p:extLst>
          </p:nvPr>
        </p:nvGraphicFramePr>
        <p:xfrm>
          <a:off x="1975464" y="1403570"/>
          <a:ext cx="4911894" cy="262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Image" r:id="rId5" imgW="12126960" imgH="6488640" progId="Photoshop.Image.13">
                  <p:embed/>
                </p:oleObj>
              </mc:Choice>
              <mc:Fallback>
                <p:oleObj name="Image" r:id="rId5" imgW="12126960" imgH="6488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464" y="1403570"/>
                        <a:ext cx="4911894" cy="262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251520" y="1403570"/>
            <a:ext cx="1723944" cy="262824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243282" y="1467857"/>
            <a:ext cx="185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공과대학 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RC </a:t>
            </a:r>
            <a:r>
              <a:rPr lang="ko-KR" altLang="en-US" sz="1400" dirty="0" err="1" smtClean="0">
                <a:solidFill>
                  <a:schemeClr val="bg1"/>
                </a:solidFill>
                <a:latin typeface="+mn-ea"/>
                <a:ea typeface="+mn-ea"/>
              </a:rPr>
              <a:t>행정팀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Ⅳ</a:t>
            </a: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파트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521" y="2065947"/>
            <a:ext cx="17239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n-ea"/>
                <a:ea typeface="+mn-ea"/>
              </a:rPr>
              <a:t>주소</a:t>
            </a:r>
            <a:endParaRPr lang="en-US" altLang="ko-KR" sz="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(133-791)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서울시 성동구 왕십리로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222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한양대학교 공업센터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층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414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호 기계공학부</a:t>
            </a:r>
            <a:endParaRPr lang="en-US" altLang="ko-KR" sz="800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8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800" b="1" dirty="0" smtClean="0">
                <a:solidFill>
                  <a:schemeClr val="bg1"/>
                </a:solidFill>
                <a:latin typeface="+mn-ea"/>
                <a:ea typeface="+mn-ea"/>
              </a:rPr>
              <a:t>전화</a:t>
            </a:r>
            <a:endParaRPr lang="en-US" altLang="ko-KR" sz="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02-2220-0460</a:t>
            </a:r>
          </a:p>
          <a:p>
            <a:endParaRPr lang="en-US" altLang="ko-KR" sz="8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E-mail</a:t>
            </a:r>
          </a:p>
          <a:p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ccckt27@hanyang.ac.kr</a:t>
            </a:r>
          </a:p>
          <a:p>
            <a:endParaRPr lang="en-US" altLang="ko-KR" sz="8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800" b="1" dirty="0" smtClean="0">
                <a:solidFill>
                  <a:schemeClr val="bg1"/>
                </a:solidFill>
                <a:latin typeface="+mn-ea"/>
                <a:ea typeface="+mn-ea"/>
              </a:rPr>
              <a:t>업무시간</a:t>
            </a:r>
            <a:endParaRPr lang="en-US" altLang="ko-KR" sz="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학기 중 오전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8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시반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~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오후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시반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</a:p>
          <a:p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방학 중 일부 기간은 단축근무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</a:p>
          <a:p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오전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시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~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오후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  <a:ea typeface="+mn-ea"/>
              </a:rPr>
              <a:t>5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  <a:ea typeface="+mn-ea"/>
              </a:rPr>
              <a:t>시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endParaRPr lang="ko-KR" altLang="en-US" sz="8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02411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오시는길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55" y="4140782"/>
            <a:ext cx="26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한양대학교 </a:t>
            </a:r>
            <a:r>
              <a:rPr lang="en-US" altLang="ko-KR" sz="1200" dirty="0" smtClean="0">
                <a:latin typeface="+mn-ea"/>
                <a:ea typeface="+mn-ea"/>
              </a:rPr>
              <a:t>Seoul Campus VR Tour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4700" y="439289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아래 이미지를 클릭하시면 교내 상세 지도를 확인하실 수 있습니다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198659"/>
              </p:ext>
            </p:extLst>
          </p:nvPr>
        </p:nvGraphicFramePr>
        <p:xfrm>
          <a:off x="261271" y="4687503"/>
          <a:ext cx="6635838" cy="4334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Image" r:id="rId7" imgW="16660080" imgH="10882440" progId="Photoshop.Image.13">
                  <p:embed/>
                </p:oleObj>
              </mc:Choice>
              <mc:Fallback>
                <p:oleObj name="Image" r:id="rId7" imgW="16660080" imgH="10882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271" y="4687503"/>
                        <a:ext cx="6635838" cy="4334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타원 27"/>
          <p:cNvSpPr/>
          <p:nvPr/>
        </p:nvSpPr>
        <p:spPr>
          <a:xfrm>
            <a:off x="1929461" y="132248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07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사람들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253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18225"/>
              </p:ext>
            </p:extLst>
          </p:nvPr>
        </p:nvGraphicFramePr>
        <p:xfrm>
          <a:off x="7127911" y="171271"/>
          <a:ext cx="1898676" cy="3597765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기존 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aseline="0" dirty="0" err="1" smtClean="0">
                          <a:latin typeface="+mn-ea"/>
                          <a:ea typeface="+mn-ea"/>
                        </a:rPr>
                        <a:t>뎁스메뉴를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 err="1" smtClean="0">
                          <a:latin typeface="+mn-ea"/>
                          <a:ea typeface="+mn-ea"/>
                        </a:rPr>
                        <a:t>한페이지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 내에 </a:t>
                      </a:r>
                      <a:r>
                        <a:rPr lang="ko-KR" altLang="en-US" sz="800" baseline="0" dirty="0" err="1" smtClean="0">
                          <a:latin typeface="+mn-ea"/>
                          <a:ea typeface="+mn-ea"/>
                        </a:rPr>
                        <a:t>탭메뉴로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교수 탭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명예 및 퇴직교수 기계공학부 동문회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탭구성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대표이미지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재직기간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E-mail. Homepage,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 항목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 씩 페이지 처리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사람들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사람들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2234048" y="628129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6258950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77213"/>
            <a:ext cx="1224136" cy="308377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교수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3677" y="1377213"/>
            <a:ext cx="1224136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직원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07813" y="1377213"/>
            <a:ext cx="1224136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명예 및 퇴직교수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23928" y="1377213"/>
            <a:ext cx="1287714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기계공학부 동문회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42042" y="127850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43" name="직사각형 42"/>
          <p:cNvSpPr/>
          <p:nvPr/>
        </p:nvSpPr>
        <p:spPr>
          <a:xfrm>
            <a:off x="251520" y="1893972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1259632" y="1859936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07704" y="1864051"/>
            <a:ext cx="1146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14" y="1923047"/>
            <a:ext cx="952500" cy="11430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3712756" y="1889833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7" name="TextBox 56"/>
          <p:cNvSpPr txBox="1"/>
          <p:nvPr/>
        </p:nvSpPr>
        <p:spPr>
          <a:xfrm>
            <a:off x="4716016" y="1855797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64088" y="1859912"/>
            <a:ext cx="14798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51520" y="3324896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0" name="TextBox 59"/>
          <p:cNvSpPr txBox="1"/>
          <p:nvPr/>
        </p:nvSpPr>
        <p:spPr>
          <a:xfrm>
            <a:off x="1259632" y="3290860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7704" y="3294975"/>
            <a:ext cx="17812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김학성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2898</a:t>
            </a: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다기능성</a:t>
            </a:r>
            <a:r>
              <a:rPr lang="ko-KR" altLang="en-US" sz="700" dirty="0" smtClean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복합재료 설계 및 제조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7"/>
              </a:rPr>
              <a:t>kima@hanyang.ac.kr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M-207-2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282" y="1931459"/>
            <a:ext cx="952500" cy="1143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64" y="3354307"/>
            <a:ext cx="952500" cy="1143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720092" y="3299624"/>
            <a:ext cx="1009886" cy="122709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282" y="3320991"/>
            <a:ext cx="958464" cy="117631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740936" y="3290860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64088" y="3294975"/>
            <a:ext cx="1608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Hui, Oscar Kwan-San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조교수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0441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Energy Storage and Utilization </a:t>
            </a:r>
            <a:r>
              <a:rPr lang="en-US" altLang="ko-KR" sz="700" dirty="0" smtClean="0">
                <a:latin typeface="+mn-ea"/>
                <a:ea typeface="+mn-ea"/>
              </a:rPr>
              <a:t>Lab</a:t>
            </a: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11"/>
              </a:rPr>
              <a:t>kshui@hanyang.ac.kr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보일러동</a:t>
            </a:r>
            <a:r>
              <a:rPr lang="ko-KR" altLang="en-US" sz="700" dirty="0" smtClean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612-2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44570" y="4783904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9" name="TextBox 68"/>
          <p:cNvSpPr txBox="1"/>
          <p:nvPr/>
        </p:nvSpPr>
        <p:spPr>
          <a:xfrm>
            <a:off x="1252682" y="4749868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00754" y="4753983"/>
            <a:ext cx="1146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4" y="4812979"/>
            <a:ext cx="952500" cy="1143000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3705806" y="4779765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73" name="TextBox 72"/>
          <p:cNvSpPr txBox="1"/>
          <p:nvPr/>
        </p:nvSpPr>
        <p:spPr>
          <a:xfrm>
            <a:off x="4709066" y="4745729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357138" y="4749844"/>
            <a:ext cx="14798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311" y="4813370"/>
            <a:ext cx="952500" cy="1143000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1993542" y="2886233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7" name="직사각형 76"/>
          <p:cNvSpPr/>
          <p:nvPr/>
        </p:nvSpPr>
        <p:spPr>
          <a:xfrm>
            <a:off x="5455401" y="2886232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8" name="직사각형 77"/>
          <p:cNvSpPr/>
          <p:nvPr/>
        </p:nvSpPr>
        <p:spPr>
          <a:xfrm>
            <a:off x="1979712" y="4309028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9" name="직사각형 78"/>
          <p:cNvSpPr/>
          <p:nvPr/>
        </p:nvSpPr>
        <p:spPr>
          <a:xfrm>
            <a:off x="5441571" y="4309027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80" name="직사각형 79"/>
          <p:cNvSpPr/>
          <p:nvPr/>
        </p:nvSpPr>
        <p:spPr>
          <a:xfrm>
            <a:off x="1979712" y="5770069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81" name="직사각형 80"/>
          <p:cNvSpPr/>
          <p:nvPr/>
        </p:nvSpPr>
        <p:spPr>
          <a:xfrm>
            <a:off x="5441571" y="5770068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3130652" y="8818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사람들</a:t>
            </a:r>
          </a:p>
        </p:txBody>
      </p:sp>
      <p:sp>
        <p:nvSpPr>
          <p:cNvPr id="85" name="타원 84"/>
          <p:cNvSpPr/>
          <p:nvPr/>
        </p:nvSpPr>
        <p:spPr>
          <a:xfrm>
            <a:off x="1246094" y="1768201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3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교육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32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24633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교육과정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(ABEEK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)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소개 및 이전 과정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교육과정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(ABEEK)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00" y="1289851"/>
            <a:ext cx="6793564" cy="5389257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4700" y="131186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56778" y="881833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교육과정</a:t>
            </a:r>
            <a:r>
              <a:rPr lang="en-US" altLang="ko-KR" sz="2000" dirty="0" smtClean="0">
                <a:latin typeface="+mn-ea"/>
                <a:ea typeface="+mn-ea"/>
              </a:rPr>
              <a:t>(ABEEK)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8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57354"/>
              </p:ext>
            </p:extLst>
          </p:nvPr>
        </p:nvGraphicFramePr>
        <p:xfrm>
          <a:off x="7127911" y="171271"/>
          <a:ext cx="1898676" cy="3396617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 교육과정 게시판 리스트로 표시 제목 선택하면 상세화면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9512" y="486420"/>
            <a:ext cx="676875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용어의 정의</a:t>
            </a:r>
          </a:p>
          <a:p>
            <a:r>
              <a:rPr lang="ko-KR" altLang="en-US" sz="900" dirty="0">
                <a:latin typeface="+mn-ea"/>
                <a:ea typeface="+mn-ea"/>
              </a:rPr>
              <a:t> </a:t>
            </a:r>
          </a:p>
          <a:p>
            <a:r>
              <a:rPr lang="ko-KR" altLang="en-US" sz="900" dirty="0">
                <a:latin typeface="+mn-ea"/>
                <a:ea typeface="+mn-ea"/>
              </a:rPr>
              <a:t>가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기초교과 </a:t>
            </a:r>
          </a:p>
          <a:p>
            <a:r>
              <a:rPr lang="en-US" altLang="ko-KR" sz="900" dirty="0">
                <a:latin typeface="+mn-ea"/>
                <a:ea typeface="+mn-ea"/>
              </a:rPr>
              <a:t>1) </a:t>
            </a:r>
            <a:r>
              <a:rPr lang="ko-KR" altLang="en-US" sz="900" dirty="0">
                <a:latin typeface="+mn-ea"/>
                <a:ea typeface="+mn-ea"/>
              </a:rPr>
              <a:t>기초교과목은 전공기초교육 강화를 통해 학생들이 전공선택에 대한 자부심과 자기정체성을 확립하는데 기반이 되는 과목을 말하며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기초교과목은 공통필수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 err="1">
                <a:latin typeface="+mn-ea"/>
                <a:ea typeface="+mn-ea"/>
              </a:rPr>
              <a:t>공통택필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대학기초 그리고 전공기초로 구성 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r>
              <a:rPr lang="en-US" altLang="ko-KR" sz="900" dirty="0">
                <a:latin typeface="+mn-ea"/>
                <a:ea typeface="+mn-ea"/>
              </a:rPr>
              <a:t>2) </a:t>
            </a:r>
            <a:r>
              <a:rPr lang="ko-KR" altLang="en-US" sz="900" dirty="0">
                <a:latin typeface="+mn-ea"/>
                <a:ea typeface="+mn-ea"/>
              </a:rPr>
              <a:t>공통필수는 우리대학 학생 전체가 이수하는 과목이며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 err="1">
                <a:latin typeface="+mn-ea"/>
                <a:ea typeface="+mn-ea"/>
              </a:rPr>
              <a:t>공통택필은</a:t>
            </a:r>
            <a:r>
              <a:rPr lang="ko-KR" altLang="en-US" sz="900" dirty="0">
                <a:latin typeface="+mn-ea"/>
                <a:ea typeface="+mn-ea"/>
              </a:rPr>
              <a:t> 단과대학에서 선택한 필수과목 임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r>
              <a:rPr lang="en-US" altLang="ko-KR" sz="900" dirty="0">
                <a:latin typeface="+mn-ea"/>
                <a:ea typeface="+mn-ea"/>
              </a:rPr>
              <a:t>3) </a:t>
            </a:r>
            <a:r>
              <a:rPr lang="ko-KR" altLang="en-US" sz="900" dirty="0">
                <a:latin typeface="+mn-ea"/>
                <a:ea typeface="+mn-ea"/>
              </a:rPr>
              <a:t>대학기초과목은 학부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과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에서 선택한 과목을 필수로 이수해야 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r>
              <a:rPr lang="en-US" altLang="ko-KR" sz="900" dirty="0">
                <a:latin typeface="+mn-ea"/>
                <a:ea typeface="+mn-ea"/>
              </a:rPr>
              <a:t>4) </a:t>
            </a:r>
            <a:r>
              <a:rPr lang="ko-KR" altLang="en-US" sz="900" dirty="0">
                <a:latin typeface="+mn-ea"/>
                <a:ea typeface="+mn-ea"/>
              </a:rPr>
              <a:t>전공기초 과목은 전공에 관련된 기초과목이나 탐색 과목으로 </a:t>
            </a:r>
            <a:r>
              <a:rPr lang="ko-KR" altLang="en-US" sz="900" dirty="0" err="1">
                <a:latin typeface="+mn-ea"/>
                <a:ea typeface="+mn-ea"/>
              </a:rPr>
              <a:t>필수또는택필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전공학부인 경우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로 이수된 과목 임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나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전공핵심</a:t>
            </a:r>
          </a:p>
          <a:p>
            <a:r>
              <a:rPr lang="ko-KR" altLang="en-US" sz="900" dirty="0">
                <a:latin typeface="+mn-ea"/>
                <a:ea typeface="+mn-ea"/>
              </a:rPr>
              <a:t> 전공핵심과목은 기존 전공필수과목에 선택권을 부여하기 위해 개발된 과목으로 각 학부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과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는 해당 전공별 반드시 이수해야 될 핵심</a:t>
            </a:r>
            <a:r>
              <a:rPr lang="en-US" altLang="ko-KR" sz="900" dirty="0">
                <a:latin typeface="+mn-ea"/>
                <a:ea typeface="+mn-ea"/>
              </a:rPr>
              <a:t>(Core)</a:t>
            </a:r>
            <a:r>
              <a:rPr lang="ko-KR" altLang="en-US" sz="900" dirty="0">
                <a:latin typeface="+mn-ea"/>
                <a:ea typeface="+mn-ea"/>
              </a:rPr>
              <a:t>적인 과목을 풀</a:t>
            </a:r>
            <a:r>
              <a:rPr lang="en-US" altLang="ko-KR" sz="900" dirty="0">
                <a:latin typeface="+mn-ea"/>
                <a:ea typeface="+mn-ea"/>
              </a:rPr>
              <a:t>(Pool) </a:t>
            </a:r>
            <a:r>
              <a:rPr lang="ko-KR" altLang="en-US" sz="900" dirty="0">
                <a:latin typeface="+mn-ea"/>
                <a:ea typeface="+mn-ea"/>
              </a:rPr>
              <a:t>로 개설하고 그 풀 안에서 학생들은 일정 이상의 학점을 이수해야 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전공심화 </a:t>
            </a:r>
          </a:p>
          <a:p>
            <a:r>
              <a:rPr lang="ko-KR" altLang="en-US" sz="900" dirty="0">
                <a:latin typeface="+mn-ea"/>
                <a:ea typeface="+mn-ea"/>
              </a:rPr>
              <a:t>전공심화 과목은 전공핵심과목 이외의 과목으로 각 전공영역별 난이도가 높거나 최근 </a:t>
            </a:r>
            <a:r>
              <a:rPr lang="ko-KR" altLang="en-US" sz="900" dirty="0" err="1">
                <a:latin typeface="+mn-ea"/>
                <a:ea typeface="+mn-ea"/>
              </a:rPr>
              <a:t>트랜드나</a:t>
            </a:r>
            <a:r>
              <a:rPr lang="ko-KR" altLang="en-US" sz="900" dirty="0">
                <a:latin typeface="+mn-ea"/>
                <a:ea typeface="+mn-ea"/>
              </a:rPr>
              <a:t> 이슈 등을 다루는 상위 교과목</a:t>
            </a:r>
            <a:r>
              <a:rPr lang="en-US" altLang="ko-KR" sz="900" dirty="0">
                <a:latin typeface="+mn-ea"/>
                <a:ea typeface="+mn-ea"/>
              </a:rPr>
              <a:t>(Advanced Courses)</a:t>
            </a:r>
            <a:r>
              <a:rPr lang="ko-KR" altLang="en-US" sz="900" dirty="0">
                <a:latin typeface="+mn-ea"/>
                <a:ea typeface="+mn-ea"/>
              </a:rPr>
              <a:t>을 지칭함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 err="1">
                <a:latin typeface="+mn-ea"/>
                <a:ea typeface="+mn-ea"/>
              </a:rPr>
              <a:t>특</a:t>
            </a:r>
            <a:r>
              <a:rPr lang="ko-KR" altLang="en-US" sz="900" dirty="0">
                <a:latin typeface="+mn-ea"/>
                <a:ea typeface="+mn-ea"/>
              </a:rPr>
              <a:t> 히 전공심화과목에는 자신의 경력비전을 달성하는 과정을 도와주고 졸업 후 사회 진출과정에 도움이 될 수 있는 과목도 포함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라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핵심교양</a:t>
            </a:r>
          </a:p>
          <a:p>
            <a:r>
              <a:rPr lang="ko-KR" altLang="en-US" sz="900" dirty="0">
                <a:latin typeface="+mn-ea"/>
                <a:ea typeface="+mn-ea"/>
              </a:rPr>
              <a:t> 핵심교양과목이란 학과별 교육과정 이외로 개설되는 과정으로 대학별 지정 영역 에서 소정 학점 </a:t>
            </a:r>
            <a:r>
              <a:rPr lang="en-US" altLang="ko-KR" sz="900" dirty="0">
                <a:latin typeface="+mn-ea"/>
                <a:ea typeface="+mn-ea"/>
              </a:rPr>
              <a:t>(6-12</a:t>
            </a:r>
            <a:r>
              <a:rPr lang="ko-KR" altLang="en-US" sz="900" dirty="0">
                <a:latin typeface="+mn-ea"/>
                <a:ea typeface="+mn-ea"/>
              </a:rPr>
              <a:t>학점</a:t>
            </a:r>
            <a:r>
              <a:rPr lang="en-US" altLang="ko-KR" sz="900" dirty="0">
                <a:latin typeface="+mn-ea"/>
                <a:ea typeface="+mn-ea"/>
              </a:rPr>
              <a:t>) </a:t>
            </a:r>
            <a:r>
              <a:rPr lang="ko-KR" altLang="en-US" sz="900" dirty="0">
                <a:latin typeface="+mn-ea"/>
                <a:ea typeface="+mn-ea"/>
              </a:rPr>
              <a:t>이상을 이수하여야 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핵심교양 영역으로는 인문과 예술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 err="1">
                <a:latin typeface="+mn-ea"/>
                <a:ea typeface="+mn-ea"/>
              </a:rPr>
              <a:t>사회와자연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 err="1">
                <a:latin typeface="+mn-ea"/>
                <a:ea typeface="+mn-ea"/>
              </a:rPr>
              <a:t>과학과기술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>
                <a:latin typeface="+mn-ea"/>
                <a:ea typeface="+mn-ea"/>
              </a:rPr>
              <a:t>비즈니스와 </a:t>
            </a:r>
            <a:r>
              <a:rPr lang="ko-KR" altLang="en-US" sz="900" dirty="0" err="1">
                <a:latin typeface="+mn-ea"/>
                <a:ea typeface="+mn-ea"/>
              </a:rPr>
              <a:t>리더쉽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외국어의 </a:t>
            </a:r>
            <a:r>
              <a:rPr lang="en-US" altLang="ko-KR" sz="900" dirty="0">
                <a:latin typeface="+mn-ea"/>
                <a:ea typeface="+mn-ea"/>
              </a:rPr>
              <a:t>5</a:t>
            </a:r>
            <a:r>
              <a:rPr lang="ko-KR" altLang="en-US" sz="900" dirty="0">
                <a:latin typeface="+mn-ea"/>
                <a:ea typeface="+mn-ea"/>
              </a:rPr>
              <a:t>개 영역으로 운영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마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선택교양 </a:t>
            </a:r>
          </a:p>
          <a:p>
            <a:r>
              <a:rPr lang="ko-KR" altLang="en-US" sz="900" dirty="0">
                <a:latin typeface="+mn-ea"/>
                <a:ea typeface="+mn-ea"/>
              </a:rPr>
              <a:t>선택교양과목이란 핵심교양으로 지정되지 않은 영역교양을 말하며 핵심교양과 선 </a:t>
            </a:r>
            <a:r>
              <a:rPr lang="ko-KR" altLang="en-US" sz="900" dirty="0" err="1">
                <a:latin typeface="+mn-ea"/>
                <a:ea typeface="+mn-ea"/>
              </a:rPr>
              <a:t>택교양을</a:t>
            </a:r>
            <a:r>
              <a:rPr lang="ko-KR" altLang="en-US" sz="900" dirty="0">
                <a:latin typeface="+mn-ea"/>
                <a:ea typeface="+mn-ea"/>
              </a:rPr>
              <a:t> 합쳐 총 </a:t>
            </a:r>
            <a:r>
              <a:rPr lang="en-US" altLang="ko-KR" sz="900" dirty="0">
                <a:latin typeface="+mn-ea"/>
                <a:ea typeface="+mn-ea"/>
              </a:rPr>
              <a:t>36</a:t>
            </a:r>
            <a:r>
              <a:rPr lang="ko-KR" altLang="en-US" sz="900" dirty="0">
                <a:latin typeface="+mn-ea"/>
                <a:ea typeface="+mn-ea"/>
              </a:rPr>
              <a:t>학점까지만 졸업학점으로 인정됨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 err="1">
                <a:latin typeface="+mn-ea"/>
                <a:ea typeface="+mn-ea"/>
              </a:rPr>
              <a:t>선택교양영역은교양인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>
                <a:latin typeface="+mn-ea"/>
                <a:ea typeface="+mn-ea"/>
              </a:rPr>
              <a:t>전문인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>
                <a:latin typeface="+mn-ea"/>
                <a:ea typeface="+mn-ea"/>
              </a:rPr>
              <a:t>실용인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>
                <a:latin typeface="+mn-ea"/>
                <a:ea typeface="+mn-ea"/>
              </a:rPr>
              <a:t>세계인</a:t>
            </a:r>
            <a:r>
              <a:rPr lang="en-US" altLang="ko-KR" sz="900" dirty="0">
                <a:latin typeface="+mn-ea"/>
                <a:ea typeface="+mn-ea"/>
              </a:rPr>
              <a:t>,</a:t>
            </a:r>
            <a:r>
              <a:rPr lang="ko-KR" altLang="en-US" sz="900" dirty="0">
                <a:latin typeface="+mn-ea"/>
                <a:ea typeface="+mn-ea"/>
              </a:rPr>
              <a:t>봉사인의</a:t>
            </a:r>
            <a:r>
              <a:rPr lang="en-US" altLang="ko-KR" sz="900" dirty="0">
                <a:latin typeface="+mn-ea"/>
                <a:ea typeface="+mn-ea"/>
              </a:rPr>
              <a:t>5</a:t>
            </a:r>
            <a:r>
              <a:rPr lang="ko-KR" altLang="en-US" sz="900" dirty="0" err="1">
                <a:latin typeface="+mn-ea"/>
                <a:ea typeface="+mn-ea"/>
              </a:rPr>
              <a:t>개영역으로운영함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18743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+mn-ea"/>
                <a:ea typeface="+mn-ea"/>
              </a:rPr>
              <a:t>교육과정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11547"/>
              </p:ext>
            </p:extLst>
          </p:nvPr>
        </p:nvGraphicFramePr>
        <p:xfrm>
          <a:off x="251520" y="4504468"/>
          <a:ext cx="6624736" cy="109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48"/>
                <a:gridCol w="6192688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-2016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 교육과정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2009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-2012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 교육과정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2005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</a:t>
                      </a:r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-2008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년 교육과정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465847" y="572819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623" y="390315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9" name="타원 8"/>
          <p:cNvSpPr/>
          <p:nvPr/>
        </p:nvSpPr>
        <p:spPr>
          <a:xfrm>
            <a:off x="138113" y="466288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164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57324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항목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교육과정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이전 과정 상세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교육과정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(ABEEK)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556778" y="881833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교육과정</a:t>
            </a:r>
            <a:r>
              <a:rPr lang="en-US" altLang="ko-KR" sz="2000" dirty="0" smtClean="0">
                <a:latin typeface="+mn-ea"/>
                <a:ea typeface="+mn-ea"/>
              </a:rPr>
              <a:t>(ABEEK)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5431" y="1414863"/>
            <a:ext cx="6520825" cy="4397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/>
              <a:t>2013</a:t>
            </a:r>
            <a:r>
              <a:rPr lang="ko-KR" altLang="en-US" sz="1200" b="1" dirty="0"/>
              <a:t>년</a:t>
            </a:r>
            <a:r>
              <a:rPr lang="en-US" altLang="ko-KR" sz="1200" b="1" dirty="0"/>
              <a:t>-2016</a:t>
            </a:r>
            <a:r>
              <a:rPr lang="ko-KR" altLang="en-US" sz="1200" b="1" dirty="0"/>
              <a:t>년 교육과정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336863" y="4955848"/>
            <a:ext cx="705838" cy="2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목록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355431" y="5598988"/>
            <a:ext cx="6520825" cy="43970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5703426"/>
            <a:ext cx="2210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 </a:t>
            </a:r>
            <a:r>
              <a:rPr lang="ko-KR" altLang="en-US" sz="900" dirty="0" err="1" smtClean="0">
                <a:latin typeface="+mn-ea"/>
                <a:ea typeface="+mn-ea"/>
              </a:rPr>
              <a:t>이전글</a:t>
            </a:r>
            <a:r>
              <a:rPr lang="ko-KR" altLang="en-US" sz="900" dirty="0" smtClean="0">
                <a:latin typeface="+mn-ea"/>
                <a:ea typeface="+mn-ea"/>
              </a:rPr>
              <a:t>     </a:t>
            </a:r>
            <a:r>
              <a:rPr lang="en-US" altLang="ko-KR" sz="900" b="1" dirty="0">
                <a:latin typeface="+mn-ea"/>
                <a:ea typeface="+mn-ea"/>
              </a:rPr>
              <a:t>2009</a:t>
            </a:r>
            <a:r>
              <a:rPr lang="ko-KR" altLang="en-US" sz="900" b="1" dirty="0">
                <a:latin typeface="+mn-ea"/>
                <a:ea typeface="+mn-ea"/>
              </a:rPr>
              <a:t>년</a:t>
            </a:r>
            <a:r>
              <a:rPr lang="en-US" altLang="ko-KR" sz="900" b="1" dirty="0">
                <a:latin typeface="+mn-ea"/>
                <a:ea typeface="+mn-ea"/>
              </a:rPr>
              <a:t>-2012</a:t>
            </a:r>
            <a:r>
              <a:rPr lang="ko-KR" altLang="en-US" sz="900" b="1" dirty="0">
                <a:latin typeface="+mn-ea"/>
                <a:ea typeface="+mn-ea"/>
              </a:rPr>
              <a:t>년 교육과정 </a:t>
            </a:r>
            <a:endParaRPr lang="ko-KR" altLang="en-US" sz="900" b="1" dirty="0" smtClean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85096" y="5703426"/>
            <a:ext cx="22509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>
                <a:latin typeface="+mn-ea"/>
                <a:ea typeface="+mn-ea"/>
              </a:rPr>
              <a:t>2009</a:t>
            </a:r>
            <a:r>
              <a:rPr lang="ko-KR" altLang="en-US" sz="900" b="1" dirty="0">
                <a:latin typeface="+mn-ea"/>
                <a:ea typeface="+mn-ea"/>
              </a:rPr>
              <a:t>년</a:t>
            </a:r>
            <a:r>
              <a:rPr lang="en-US" altLang="ko-KR" sz="900" b="1" dirty="0">
                <a:latin typeface="+mn-ea"/>
                <a:ea typeface="+mn-ea"/>
              </a:rPr>
              <a:t>-2012</a:t>
            </a:r>
            <a:r>
              <a:rPr lang="ko-KR" altLang="en-US" sz="900" b="1" dirty="0">
                <a:latin typeface="+mn-ea"/>
                <a:ea typeface="+mn-ea"/>
              </a:rPr>
              <a:t>년 교육과정      </a:t>
            </a:r>
            <a:r>
              <a:rPr lang="ko-KR" altLang="en-US" sz="900" dirty="0" err="1" smtClean="0">
                <a:latin typeface="+mn-ea"/>
                <a:ea typeface="+mn-ea"/>
              </a:rPr>
              <a:t>다음글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en-US" altLang="ko-KR" sz="900" dirty="0" smtClean="0">
                <a:latin typeface="+mn-ea"/>
                <a:ea typeface="+mn-ea"/>
              </a:rPr>
              <a:t>&gt;</a:t>
            </a:r>
            <a:r>
              <a:rPr lang="ko-KR" altLang="en-US" sz="900" b="1" dirty="0" smtClean="0">
                <a:latin typeface="+mn-ea"/>
                <a:ea typeface="+mn-ea"/>
              </a:rPr>
              <a:t> 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682829" y="5685804"/>
            <a:ext cx="0" cy="2484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55431" y="4590876"/>
            <a:ext cx="6520825" cy="2632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1" y="4658339"/>
            <a:ext cx="131322" cy="13163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0411" y="4615112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+mn-ea"/>
                <a:ea typeface="+mn-ea"/>
              </a:rPr>
              <a:t>첨부파일명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r>
              <a:rPr lang="ko-KR" altLang="en-US" sz="800" dirty="0" err="1" smtClean="0">
                <a:latin typeface="+mn-ea"/>
                <a:ea typeface="+mn-ea"/>
              </a:rPr>
              <a:t>확장자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7" y="2476112"/>
            <a:ext cx="4701688" cy="153793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285723" y="1292883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4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62565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영어전용 과목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영어전용 과목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3671"/>
              </p:ext>
            </p:extLst>
          </p:nvPr>
        </p:nvGraphicFramePr>
        <p:xfrm>
          <a:off x="251520" y="1523336"/>
          <a:ext cx="6696743" cy="547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6"/>
                <a:gridCol w="679378"/>
                <a:gridCol w="719471"/>
                <a:gridCol w="1021247"/>
                <a:gridCol w="720080"/>
                <a:gridCol w="720080"/>
                <a:gridCol w="648072"/>
                <a:gridCol w="720080"/>
                <a:gridCol w="1080119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학수번호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교과목명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강의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실습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최소운영 예정학기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이세헌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COE2003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정역학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2012-2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9512" y="1232922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1</a:t>
            </a:r>
            <a:r>
              <a:rPr lang="ko-KR" altLang="en-US" sz="1100" b="1" dirty="0" smtClean="0">
                <a:latin typeface="+mn-ea"/>
                <a:ea typeface="+mn-ea"/>
              </a:rPr>
              <a:t>학년 대상 전공과목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40471"/>
              </p:ext>
            </p:extLst>
          </p:nvPr>
        </p:nvGraphicFramePr>
        <p:xfrm>
          <a:off x="251520" y="2531448"/>
          <a:ext cx="6696743" cy="1915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6"/>
                <a:gridCol w="679378"/>
                <a:gridCol w="719471"/>
                <a:gridCol w="1021247"/>
                <a:gridCol w="720080"/>
                <a:gridCol w="720080"/>
                <a:gridCol w="648072"/>
                <a:gridCol w="720080"/>
                <a:gridCol w="1080119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학수번호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교과목명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강의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실습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최소운영 예정학기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김학성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DME0201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재료역학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2012-1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유홍희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COE2004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동역학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2012-1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문승재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COE3051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공업수학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2012-1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한석영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DME2002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재료역학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2012-2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박성욱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MEE3001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열역학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2011-2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박관규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ELE3053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전기공학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2014-1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79512" y="2241034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2</a:t>
            </a:r>
            <a:r>
              <a:rPr lang="ko-KR" altLang="en-US" sz="1100" b="1" dirty="0" smtClean="0">
                <a:latin typeface="+mn-ea"/>
                <a:ea typeface="+mn-ea"/>
              </a:rPr>
              <a:t>학년 대상 전공과목</a:t>
            </a:r>
          </a:p>
        </p:txBody>
      </p:sp>
      <p:sp>
        <p:nvSpPr>
          <p:cNvPr id="28" name="아래쪽 화살표 27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2701048" y="881833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영어전용 과목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3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09"/>
          <p:cNvGraphicFramePr>
            <a:graphicFrameLocks noGrp="1"/>
          </p:cNvGraphicFramePr>
          <p:nvPr>
            <p:extLst/>
          </p:nvPr>
        </p:nvGraphicFramePr>
        <p:xfrm>
          <a:off x="304859" y="950472"/>
          <a:ext cx="8534283" cy="3666402"/>
        </p:xfrm>
        <a:graphic>
          <a:graphicData uri="http://schemas.openxmlformats.org/drawingml/2006/table">
            <a:tbl>
              <a:tblPr/>
              <a:tblGrid>
                <a:gridCol w="675290"/>
                <a:gridCol w="675290"/>
                <a:gridCol w="6039424"/>
                <a:gridCol w="1144279"/>
              </a:tblGrid>
              <a:tr h="1723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문서 명</a:t>
                      </a: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한양대학교</a:t>
                      </a:r>
                      <a:r>
                        <a:rPr kumimoji="1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기계공학부</a:t>
                      </a:r>
                      <a:r>
                        <a:rPr kumimoji="1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버전</a:t>
                      </a: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날짜</a:t>
                      </a: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내용</a:t>
                      </a: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작성자</a:t>
                      </a: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18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V0.1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34" charset="-128"/>
                      </a:endParaRP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2015.04.21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최초 작성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김봉현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V0.2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2015.05.12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메인 화면설계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변효석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V0.3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2015.05.18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34" charset="-128"/>
                      </a:endParaRP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34" charset="-128"/>
                        </a:rPr>
                        <a:t>변효석</a:t>
                      </a:r>
                    </a:p>
                  </a:txBody>
                  <a:tcPr marL="45714" marR="45714" marT="40593" marB="40593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72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231" marR="33231" marT="32001" marB="32001" anchor="ctr" horzOverflow="overflow">
                    <a:lnL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텍스트 개체 틀 1"/>
          <p:cNvSpPr txBox="1">
            <a:spLocks/>
          </p:cNvSpPr>
          <p:nvPr/>
        </p:nvSpPr>
        <p:spPr bwMode="auto">
          <a:xfrm>
            <a:off x="106048" y="487959"/>
            <a:ext cx="1661866" cy="2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83122" tIns="41561" rIns="83122" bIns="41561" numCol="1" anchor="t" anchorCtr="0" compatLnSpc="1">
            <a:prstTxWarp prst="textNoShape">
              <a:avLst/>
            </a:prstTxWarp>
            <a:spAutoFit/>
          </a:bodyPr>
          <a:lstStyle>
            <a:lvl1pPr marL="368206" indent="-368206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500" b="1" kern="120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  <a:lvl2pPr marL="797780" indent="-306838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7353" indent="-245471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8295" indent="-245471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9236" indent="-245471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0177" indent="-245471" algn="l" defTabSz="9818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91119" indent="-245471" algn="l" defTabSz="9818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2060" indent="-245471" algn="l" defTabSz="9818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3002" indent="-245471" algn="l" defTabSz="9818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en-US" altLang="ko-KR" sz="1270" dirty="0"/>
              <a:t>Revision History</a:t>
            </a:r>
            <a:endParaRPr kumimoji="0" lang="ko-KR" altLang="en-US" sz="127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30963" y="774248"/>
            <a:ext cx="896099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857" y="501639"/>
            <a:ext cx="667002" cy="25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49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78069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504184"/>
              </p:ext>
            </p:extLst>
          </p:nvPr>
        </p:nvGraphicFramePr>
        <p:xfrm>
          <a:off x="251520" y="704826"/>
          <a:ext cx="6696743" cy="3454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6"/>
                <a:gridCol w="679378"/>
                <a:gridCol w="719471"/>
                <a:gridCol w="1021247"/>
                <a:gridCol w="720080"/>
                <a:gridCol w="720080"/>
                <a:gridCol w="648072"/>
                <a:gridCol w="720080"/>
                <a:gridCol w="1080119"/>
              </a:tblGrid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학수번호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교과목명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강의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실습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최소운영 예정학기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박종현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DME3003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시스템해석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육세진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MAT3008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수치해석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2012-1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조진수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MEE3003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유체역학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김용모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MEE3002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열역학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2012-1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윤길호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DME3052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기계요소설계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박종현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ENE4054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제어공학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육세진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MEE4001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열전달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박준홍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PME3002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기계진동학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2012-2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김태원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DME2055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기계재료학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2012-2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선우명호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PME3006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메카트로닉스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박종현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ENE4054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자동제어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윤길호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APA4010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기구학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조진수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AUE4011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연소공학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302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이세헌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MEE4079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기계제작공정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9512" y="414412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3</a:t>
            </a:r>
            <a:r>
              <a:rPr lang="ko-KR" altLang="en-US" sz="1100" b="1" dirty="0" smtClean="0">
                <a:latin typeface="+mn-ea"/>
                <a:ea typeface="+mn-ea"/>
              </a:rPr>
              <a:t>학년 대상 전공과목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74351"/>
              </p:ext>
            </p:extLst>
          </p:nvPr>
        </p:nvGraphicFramePr>
        <p:xfrm>
          <a:off x="251520" y="4593258"/>
          <a:ext cx="6696743" cy="170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6"/>
                <a:gridCol w="679378"/>
                <a:gridCol w="719471"/>
                <a:gridCol w="1021247"/>
                <a:gridCol w="720080"/>
                <a:gridCol w="720080"/>
                <a:gridCol w="648072"/>
                <a:gridCol w="720080"/>
                <a:gridCol w="1080119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학수번호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교과목명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강의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실습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최소운영 예정학기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선우명호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ENE4041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마이크로프로세서응용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박종현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CSE4021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로봇공학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조진수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MEE4004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유체기계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조진수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MEE4079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항공우주공학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2011-2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조진수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MDE4002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터보기계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2013-1</a:t>
                      </a:r>
                      <a:r>
                        <a:rPr lang="ko-KR" altLang="en-US" sz="800" dirty="0" smtClean="0">
                          <a:effectLst/>
                        </a:rPr>
                        <a:t>학기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9512" y="4302844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4</a:t>
            </a:r>
            <a:r>
              <a:rPr lang="ko-KR" altLang="en-US" sz="1100" b="1" dirty="0" smtClean="0">
                <a:latin typeface="+mn-ea"/>
                <a:ea typeface="+mn-ea"/>
              </a:rPr>
              <a:t>학년 대상 전공과목</a:t>
            </a:r>
          </a:p>
        </p:txBody>
      </p:sp>
    </p:spTree>
    <p:extLst>
      <p:ext uri="{BB962C8B-B14F-4D97-AF65-F5344CB8AC3E}">
        <p14:creationId xmlns:p14="http://schemas.microsoft.com/office/powerpoint/2010/main" val="26867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31738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학사일정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학사일정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179512" y="1232922"/>
            <a:ext cx="15488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n-ea"/>
                <a:ea typeface="+mn-ea"/>
              </a:rPr>
              <a:t>2015</a:t>
            </a:r>
            <a:r>
              <a:rPr lang="ko-KR" altLang="en-US" sz="1100" b="1" dirty="0" smtClean="0">
                <a:latin typeface="+mn-ea"/>
                <a:ea typeface="+mn-ea"/>
              </a:rPr>
              <a:t>학년도 학사일정</a:t>
            </a:r>
          </a:p>
        </p:txBody>
      </p:sp>
      <p:sp>
        <p:nvSpPr>
          <p:cNvPr id="28" name="아래쪽 화살표 27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5275733" y="1324223"/>
            <a:ext cx="17844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2015 </a:t>
            </a:r>
            <a:r>
              <a:rPr lang="ko-KR" altLang="en-US" sz="700" dirty="0">
                <a:latin typeface="+mn-ea"/>
                <a:ea typeface="+mn-ea"/>
              </a:rPr>
              <a:t>년 </a:t>
            </a:r>
            <a:r>
              <a:rPr lang="en-US" altLang="ko-KR" sz="700" dirty="0">
                <a:latin typeface="+mn-ea"/>
                <a:ea typeface="+mn-ea"/>
              </a:rPr>
              <a:t>3 </a:t>
            </a:r>
            <a:r>
              <a:rPr lang="ko-KR" altLang="en-US" sz="700" dirty="0">
                <a:latin typeface="+mn-ea"/>
                <a:ea typeface="+mn-ea"/>
              </a:rPr>
              <a:t>월 </a:t>
            </a:r>
            <a:r>
              <a:rPr lang="en-US" altLang="ko-KR" sz="700" dirty="0">
                <a:latin typeface="+mn-ea"/>
                <a:ea typeface="+mn-ea"/>
              </a:rPr>
              <a:t>1 </a:t>
            </a:r>
            <a:r>
              <a:rPr lang="ko-KR" altLang="en-US" sz="700" dirty="0">
                <a:latin typeface="+mn-ea"/>
                <a:ea typeface="+mn-ea"/>
              </a:rPr>
              <a:t>일 </a:t>
            </a:r>
            <a:r>
              <a:rPr lang="en-US" altLang="ko-KR" sz="700" dirty="0">
                <a:latin typeface="+mn-ea"/>
                <a:ea typeface="+mn-ea"/>
              </a:rPr>
              <a:t>~ 2016 </a:t>
            </a:r>
            <a:r>
              <a:rPr lang="ko-KR" altLang="en-US" sz="700" dirty="0">
                <a:latin typeface="+mn-ea"/>
                <a:ea typeface="+mn-ea"/>
              </a:rPr>
              <a:t>년 </a:t>
            </a:r>
            <a:r>
              <a:rPr lang="en-US" altLang="ko-KR" sz="700" dirty="0">
                <a:latin typeface="+mn-ea"/>
                <a:ea typeface="+mn-ea"/>
              </a:rPr>
              <a:t>2 </a:t>
            </a:r>
            <a:r>
              <a:rPr lang="ko-KR" altLang="en-US" sz="700" dirty="0">
                <a:latin typeface="+mn-ea"/>
                <a:ea typeface="+mn-ea"/>
              </a:rPr>
              <a:t>월 </a:t>
            </a:r>
            <a:r>
              <a:rPr lang="en-US" altLang="ko-KR" sz="700" dirty="0">
                <a:latin typeface="+mn-ea"/>
                <a:ea typeface="+mn-ea"/>
              </a:rPr>
              <a:t>29</a:t>
            </a:r>
            <a:r>
              <a:rPr lang="ko-KR" altLang="en-US" sz="700" dirty="0">
                <a:latin typeface="+mn-ea"/>
                <a:ea typeface="+mn-ea"/>
              </a:rPr>
              <a:t>일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79381"/>
              </p:ext>
            </p:extLst>
          </p:nvPr>
        </p:nvGraphicFramePr>
        <p:xfrm>
          <a:off x="251520" y="1523338"/>
          <a:ext cx="6696744" cy="4663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691"/>
                <a:gridCol w="2010685"/>
                <a:gridCol w="2808312"/>
                <a:gridCol w="504056"/>
              </a:tblGrid>
              <a:tr h="22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Months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내용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</a:t>
                      </a:r>
                      <a:r>
                        <a:rPr lang="ko-KR" altLang="en-US" sz="800" smtClean="0">
                          <a:effectLst/>
                        </a:rPr>
                        <a:t>학년도 입학식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신∙편입생 수강신청기간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개강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 ~ 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수강신청 최종 정정기간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09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조기졸업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3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학점포기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여름 계절학기 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2014</a:t>
                      </a:r>
                      <a:r>
                        <a:rPr lang="ko-KR" altLang="en-US" sz="800" dirty="0" smtClean="0">
                          <a:effectLst/>
                        </a:rPr>
                        <a:t>학년도 후기 졸업예정자 졸업논문 제출기간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다중∙복수∙연계전공 신청 및 포기</a:t>
                      </a:r>
                      <a:r>
                        <a:rPr lang="en-US" altLang="ko-KR" sz="800" dirty="0" smtClean="0">
                          <a:effectLst/>
                        </a:rPr>
                        <a:t>, </a:t>
                      </a:r>
                      <a:r>
                        <a:rPr lang="ko-KR" altLang="en-US" sz="800" dirty="0" smtClean="0">
                          <a:effectLst/>
                        </a:rPr>
                        <a:t>부전공 포기기간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다중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복수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연계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부전공 신청 및 포기기간</a:t>
                      </a:r>
                      <a:r>
                        <a:rPr lang="en-US" altLang="ko-KR" sz="800" dirty="0" smtClean="0">
                          <a:effectLst/>
                        </a:rPr>
                        <a:t>(ERICA)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5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 ~ 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인터넷 강의 평가 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재입학 접수기간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 ~ 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>
                          <a:effectLst/>
                        </a:rPr>
                        <a:t>졸업연기원</a:t>
                      </a:r>
                      <a:r>
                        <a:rPr lang="ko-KR" altLang="en-US" sz="800" dirty="0" smtClean="0">
                          <a:effectLst/>
                        </a:rPr>
                        <a:t>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성적입력 및 열람기간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토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종강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31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하계방학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여름 계절학기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6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여름 계절학기</a:t>
                      </a:r>
                      <a:r>
                        <a:rPr lang="en-US" altLang="ko-KR" sz="800" dirty="0" smtClean="0">
                          <a:effectLst/>
                        </a:rPr>
                        <a:t>(ERICA)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졸업유보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7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31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</a:t>
                      </a:r>
                      <a:r>
                        <a:rPr lang="ko-KR" altLang="en-US" sz="800" dirty="0" err="1" smtClean="0">
                          <a:effectLst/>
                        </a:rPr>
                        <a:t>휴</a:t>
                      </a:r>
                      <a:r>
                        <a:rPr lang="ko-KR" altLang="en-US" sz="800" dirty="0" smtClean="0">
                          <a:effectLst/>
                        </a:rPr>
                        <a:t>∙복학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002413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학사일정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6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31738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아래쪽 화살표 27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78715"/>
              </p:ext>
            </p:extLst>
          </p:nvPr>
        </p:nvGraphicFramePr>
        <p:xfrm>
          <a:off x="251520" y="486420"/>
          <a:ext cx="6696744" cy="444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691"/>
                <a:gridCol w="2010685"/>
                <a:gridCol w="2808312"/>
                <a:gridCol w="504056"/>
              </a:tblGrid>
              <a:tr h="22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Months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내용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0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2014</a:t>
                      </a:r>
                      <a:r>
                        <a:rPr lang="ko-KR" altLang="en-US" sz="800" dirty="0" smtClean="0">
                          <a:effectLst/>
                        </a:rPr>
                        <a:t>학년도 후기 졸업사정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 ~ 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수강신청기간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2014</a:t>
                      </a:r>
                      <a:r>
                        <a:rPr lang="ko-KR" altLang="en-US" sz="800" dirty="0" smtClean="0">
                          <a:effectLst/>
                        </a:rPr>
                        <a:t>학년도 후기 학위수여식</a:t>
                      </a:r>
                      <a:r>
                        <a:rPr lang="en-US" altLang="ko-KR" sz="800" dirty="0" smtClean="0">
                          <a:effectLst/>
                        </a:rPr>
                        <a:t>(ERICA)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8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2014</a:t>
                      </a:r>
                      <a:r>
                        <a:rPr lang="ko-KR" altLang="en-US" sz="800" dirty="0" smtClean="0">
                          <a:effectLst/>
                        </a:rPr>
                        <a:t>학년도 후기 학위수여식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개강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 ~ 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수강신청 최종 정정기간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09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조기졸업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9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학점포기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10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19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10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전기 졸업예정자 졸업논문 제출기간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재입학 접수기간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겨울 계절학기 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다중∙복수∙연계전공 신청 및 포기</a:t>
                      </a:r>
                      <a:r>
                        <a:rPr lang="en-US" altLang="ko-KR" sz="800" dirty="0" smtClean="0">
                          <a:effectLst/>
                        </a:rPr>
                        <a:t>, </a:t>
                      </a:r>
                      <a:r>
                        <a:rPr lang="ko-KR" altLang="en-US" sz="800" dirty="0" smtClean="0">
                          <a:effectLst/>
                        </a:rPr>
                        <a:t>부전공 포기기간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다중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복수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연계</a:t>
                      </a:r>
                      <a:r>
                        <a:rPr lang="en-US" altLang="ko-KR" sz="800" dirty="0" smtClean="0">
                          <a:effectLst/>
                        </a:rPr>
                        <a:t>.</a:t>
                      </a:r>
                      <a:r>
                        <a:rPr lang="ko-KR" altLang="en-US" sz="800" dirty="0" smtClean="0">
                          <a:effectLst/>
                        </a:rPr>
                        <a:t>부전공 신청 및 포기기간</a:t>
                      </a:r>
                      <a:r>
                        <a:rPr lang="en-US" altLang="ko-KR" sz="800" dirty="0" smtClean="0">
                          <a:effectLst/>
                        </a:rPr>
                        <a:t>(ERICA)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인터넷 강의평가 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30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 smtClean="0">
                          <a:effectLst/>
                        </a:rPr>
                        <a:t>졸업연기원</a:t>
                      </a:r>
                      <a:r>
                        <a:rPr lang="ko-KR" altLang="en-US" sz="800" dirty="0" smtClean="0">
                          <a:effectLst/>
                        </a:rPr>
                        <a:t>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 ~ 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성적입력 및 열람기간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종강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 ~ 2016</a:t>
                      </a:r>
                      <a:r>
                        <a:rPr lang="ko-KR" altLang="en-US" sz="800" dirty="0" smtClean="0">
                          <a:effectLst/>
                        </a:rPr>
                        <a:t>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겨울 계절학기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 ~ 2016</a:t>
                      </a:r>
                      <a:r>
                        <a:rPr lang="ko-KR" altLang="en-US" sz="800" dirty="0" smtClean="0">
                          <a:effectLst/>
                        </a:rPr>
                        <a:t>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29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동계방학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31738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기존내용발췌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변동사항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아래쪽 화살표 27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28700"/>
            <a:ext cx="15488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2016</a:t>
            </a:r>
            <a:r>
              <a:rPr lang="ko-KR" altLang="en-US" sz="1100" b="1" dirty="0" smtClean="0">
                <a:latin typeface="+mn-ea"/>
                <a:ea typeface="+mn-ea"/>
              </a:rPr>
              <a:t>학년도 학사일정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71371"/>
              </p:ext>
            </p:extLst>
          </p:nvPr>
        </p:nvGraphicFramePr>
        <p:xfrm>
          <a:off x="251520" y="719116"/>
          <a:ext cx="6696744" cy="2442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691"/>
                <a:gridCol w="2010685"/>
                <a:gridCol w="2808312"/>
                <a:gridCol w="504056"/>
              </a:tblGrid>
              <a:tr h="22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Months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내용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비고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0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22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</a:t>
                      </a:r>
                      <a:r>
                        <a:rPr lang="ko-KR" altLang="en-US" sz="800" dirty="0" err="1" smtClean="0">
                          <a:effectLst/>
                        </a:rPr>
                        <a:t>휴</a:t>
                      </a:r>
                      <a:r>
                        <a:rPr lang="ko-KR" altLang="en-US" sz="800" dirty="0" smtClean="0">
                          <a:effectLst/>
                        </a:rPr>
                        <a:t>∙복학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11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학기 졸업유보 신청기간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화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전과 접수기간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전과 면접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03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 ~ 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05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전기 졸업사정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15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월</a:t>
                      </a:r>
                      <a:r>
                        <a:rPr lang="en-US" altLang="ko-KR" sz="800" dirty="0" smtClean="0">
                          <a:effectLst/>
                        </a:rPr>
                        <a:t>) ~ 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</a:t>
                      </a:r>
                      <a:r>
                        <a:rPr lang="en-US" altLang="ko-KR" sz="800" dirty="0" smtClean="0">
                          <a:effectLst/>
                        </a:rPr>
                        <a:t>1</a:t>
                      </a:r>
                      <a:r>
                        <a:rPr lang="ko-KR" altLang="en-US" sz="800" dirty="0" smtClean="0">
                          <a:effectLst/>
                        </a:rPr>
                        <a:t>학기 수강신청기간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17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전기 학위수여식</a:t>
                      </a:r>
                      <a:r>
                        <a:rPr lang="en-US" altLang="ko-KR" sz="800" dirty="0" smtClean="0">
                          <a:effectLst/>
                        </a:rPr>
                        <a:t>(ERICA)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18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목</a:t>
                      </a:r>
                      <a:r>
                        <a:rPr lang="en-US" altLang="ko-KR" sz="800" dirty="0" smtClean="0">
                          <a:effectLst/>
                        </a:rPr>
                        <a:t>) ~ 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19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</a:t>
                      </a:r>
                      <a:r>
                        <a:rPr lang="ko-KR" altLang="en-US" sz="800" dirty="0" smtClean="0">
                          <a:effectLst/>
                        </a:rPr>
                        <a:t>학년도 전기 학위수여식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24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수</a:t>
                      </a:r>
                      <a:r>
                        <a:rPr lang="en-US" altLang="ko-KR" sz="800" dirty="0" smtClean="0">
                          <a:effectLst/>
                        </a:rPr>
                        <a:t>) ~ 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2016</a:t>
                      </a:r>
                      <a:r>
                        <a:rPr lang="ko-KR" altLang="en-US" sz="800" dirty="0" smtClean="0">
                          <a:effectLst/>
                        </a:rPr>
                        <a:t>학년도 부전공 접수기간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0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</a:t>
                      </a:r>
                      <a:r>
                        <a:rPr lang="ko-KR" altLang="en-US" sz="800" dirty="0" smtClean="0">
                          <a:effectLst/>
                        </a:rPr>
                        <a:t>월 </a:t>
                      </a:r>
                      <a:r>
                        <a:rPr lang="en-US" altLang="ko-KR" sz="800" dirty="0" smtClean="0">
                          <a:effectLst/>
                        </a:rPr>
                        <a:t>26</a:t>
                      </a:r>
                      <a:r>
                        <a:rPr lang="ko-KR" altLang="en-US" sz="800" dirty="0" smtClean="0">
                          <a:effectLst/>
                        </a:rPr>
                        <a:t>일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금</a:t>
                      </a:r>
                      <a:r>
                        <a:rPr lang="en-US" altLang="ko-KR" sz="800" dirty="0" smtClean="0">
                          <a:effectLst/>
                        </a:rPr>
                        <a:t>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effectLst/>
                        </a:rPr>
                        <a:t>신∙편입생 수강신청기간</a:t>
                      </a:r>
                      <a:r>
                        <a:rPr lang="en-US" altLang="ko-KR" sz="800" dirty="0" smtClean="0">
                          <a:effectLst/>
                        </a:rPr>
                        <a:t>(</a:t>
                      </a:r>
                      <a:r>
                        <a:rPr lang="ko-KR" altLang="en-US" sz="800" dirty="0" smtClean="0">
                          <a:effectLst/>
                        </a:rPr>
                        <a:t>서울</a:t>
                      </a:r>
                      <a:r>
                        <a:rPr lang="en-US" altLang="ko-KR" sz="800" dirty="0" smtClean="0">
                          <a:effectLst/>
                        </a:rPr>
                        <a:t>, ERICA)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1235" y="3191947"/>
            <a:ext cx="20906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* 학사일정은 사정에 따라 변경될 수 있음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1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대학원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44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38733"/>
              </p:ext>
            </p:extLst>
          </p:nvPr>
        </p:nvGraphicFramePr>
        <p:xfrm>
          <a:off x="7127911" y="171271"/>
          <a:ext cx="1898676" cy="3396617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융합기계공학과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기계공학과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자동차공학과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탭메뉴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구성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대표이미지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재직기간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E-mail, Homepage,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위치 항목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개씩 페이지 처리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사람들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사람들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9345" y="179788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2234048" y="632660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6304260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422523"/>
            <a:ext cx="1224136" cy="308377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융합기계공학과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83677" y="1422523"/>
            <a:ext cx="1224136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기계공학과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707813" y="1422523"/>
            <a:ext cx="1224136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자동차공학과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42042" y="132381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41" name="직사각형 40"/>
          <p:cNvSpPr/>
          <p:nvPr/>
        </p:nvSpPr>
        <p:spPr>
          <a:xfrm>
            <a:off x="251520" y="1893972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1259632" y="1859936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07704" y="1864051"/>
            <a:ext cx="1146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14" y="1923047"/>
            <a:ext cx="952500" cy="11430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712756" y="1889833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4716016" y="1855797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64088" y="1859912"/>
            <a:ext cx="14798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1520" y="3324896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9" name="TextBox 58"/>
          <p:cNvSpPr txBox="1"/>
          <p:nvPr/>
        </p:nvSpPr>
        <p:spPr>
          <a:xfrm>
            <a:off x="1259632" y="3290860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07704" y="3294975"/>
            <a:ext cx="17812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김학성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2898</a:t>
            </a: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다기능성</a:t>
            </a:r>
            <a:r>
              <a:rPr lang="ko-KR" altLang="en-US" sz="700" dirty="0" smtClean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복합재료 설계 및 제조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7"/>
              </a:rPr>
              <a:t>kima@hanyang.ac.kr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M-207-2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282" y="1931459"/>
            <a:ext cx="952500" cy="11430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64" y="3354307"/>
            <a:ext cx="952500" cy="114300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3720092" y="3299624"/>
            <a:ext cx="1009886" cy="122709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1282" y="3320991"/>
            <a:ext cx="958464" cy="117631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740936" y="3290860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44570" y="4783904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7" name="TextBox 66"/>
          <p:cNvSpPr txBox="1"/>
          <p:nvPr/>
        </p:nvSpPr>
        <p:spPr>
          <a:xfrm>
            <a:off x="1252682" y="4749868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900754" y="4753983"/>
            <a:ext cx="1146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장건희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학부장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0431</a:t>
            </a: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+mn-ea"/>
                <a:ea typeface="+mn-ea"/>
              </a:rPr>
              <a:t>초정밀 회전기기 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4"/>
              </a:rPr>
              <a:t>ghjang@hanyang.ac.kr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A-202-1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4" y="4812979"/>
            <a:ext cx="952500" cy="114300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705806" y="4779765"/>
            <a:ext cx="1009886" cy="120182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4709066" y="4745729"/>
            <a:ext cx="6527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이름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구분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재직기간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전화번호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연구실</a:t>
            </a:r>
            <a:endParaRPr lang="en-US" altLang="ko-KR" sz="7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E-mail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smtClean="0">
                <a:latin typeface="+mn-ea"/>
                <a:ea typeface="+mn-ea"/>
              </a:rPr>
              <a:t>Homepage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 smtClean="0">
                <a:latin typeface="+mn-ea"/>
                <a:ea typeface="+mn-ea"/>
              </a:rPr>
              <a:t>위치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57138" y="4749844"/>
            <a:ext cx="14798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박성욱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err="1" smtClean="0">
                <a:latin typeface="+mn-ea"/>
                <a:ea typeface="+mn-ea"/>
              </a:rPr>
              <a:t>부학부장</a:t>
            </a:r>
            <a:r>
              <a:rPr lang="en-US" altLang="ko-KR" sz="700" dirty="0">
                <a:latin typeface="+mn-ea"/>
                <a:ea typeface="+mn-ea"/>
              </a:rPr>
              <a:t>, ABEEK </a:t>
            </a:r>
            <a:r>
              <a:rPr lang="ko-KR" altLang="en-US" sz="700" dirty="0">
                <a:latin typeface="+mn-ea"/>
                <a:ea typeface="+mn-ea"/>
              </a:rPr>
              <a:t>부</a:t>
            </a:r>
            <a:r>
              <a:rPr lang="en-US" altLang="ko-KR" sz="700" dirty="0">
                <a:latin typeface="+mn-ea"/>
                <a:ea typeface="+mn-ea"/>
              </a:rPr>
              <a:t>PD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2013.03.01 ~ </a:t>
            </a:r>
            <a:r>
              <a:rPr lang="ko-KR" altLang="en-US" sz="700" dirty="0">
                <a:latin typeface="+mn-ea"/>
                <a:ea typeface="+mn-ea"/>
              </a:rPr>
              <a:t>현재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0430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연소기관 및 에너지 변환 </a:t>
            </a:r>
            <a:r>
              <a:rPr lang="ko-KR" altLang="en-US" sz="700" dirty="0" smtClean="0">
                <a:latin typeface="+mn-ea"/>
                <a:ea typeface="+mn-ea"/>
              </a:rPr>
              <a:t>연구실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  <a:hlinkClick r:id="rId6"/>
              </a:rPr>
              <a:t>parks@hanyang.ac.kr</a:t>
            </a: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smtClean="0">
                <a:latin typeface="+mn-ea"/>
                <a:ea typeface="+mn-ea"/>
              </a:rPr>
              <a:t>A-205-2</a:t>
            </a:r>
            <a:endParaRPr lang="ko-KR" altLang="en-US" sz="700" dirty="0" err="1" smtClean="0">
              <a:latin typeface="+mn-ea"/>
              <a:ea typeface="+mn-ea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311" y="4813370"/>
            <a:ext cx="952500" cy="114300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1993542" y="2886233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5" name="직사각형 74"/>
          <p:cNvSpPr/>
          <p:nvPr/>
        </p:nvSpPr>
        <p:spPr>
          <a:xfrm>
            <a:off x="5455401" y="2886232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6" name="직사각형 75"/>
          <p:cNvSpPr/>
          <p:nvPr/>
        </p:nvSpPr>
        <p:spPr>
          <a:xfrm>
            <a:off x="1979712" y="4309028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7" name="직사각형 76"/>
          <p:cNvSpPr/>
          <p:nvPr/>
        </p:nvSpPr>
        <p:spPr>
          <a:xfrm>
            <a:off x="5441571" y="4309027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8" name="직사각형 77"/>
          <p:cNvSpPr/>
          <p:nvPr/>
        </p:nvSpPr>
        <p:spPr>
          <a:xfrm>
            <a:off x="1979712" y="5770069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79" name="직사각형 78"/>
          <p:cNvSpPr/>
          <p:nvPr/>
        </p:nvSpPr>
        <p:spPr>
          <a:xfrm>
            <a:off x="5441571" y="5770068"/>
            <a:ext cx="936104" cy="15687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홈페이지 바로가기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3130654" y="8818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대학원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9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커뮤니티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30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55516"/>
              </p:ext>
            </p:extLst>
          </p:nvPr>
        </p:nvGraphicFramePr>
        <p:xfrm>
          <a:off x="7127911" y="171271"/>
          <a:ext cx="1898676" cy="3798913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수업관련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졸업논문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장학금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취업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ABEEK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분류의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탭응로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구성 기본선택은 전체입니다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조회수 항목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관리자에서 공지로 등록한 게시물이 순서대로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최상단에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 검색조건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등록글이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등록된 지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시간이 지나지 않았다면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아이콘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첨부파일이 있으면 파일 아이콘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학부공지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학부공지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5072938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706900"/>
              </p:ext>
            </p:extLst>
          </p:nvPr>
        </p:nvGraphicFramePr>
        <p:xfrm>
          <a:off x="251520" y="1955386"/>
          <a:ext cx="6624736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895"/>
                <a:gridCol w="783273"/>
                <a:gridCol w="3096344"/>
                <a:gridCol w="1008112"/>
                <a:gridCol w="1008112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분류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조회수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수업관련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일반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졸업논문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장학금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취업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ABEEK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졸업논문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장학금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취업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ABEEK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251520" y="1402179"/>
            <a:ext cx="856075" cy="308377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전체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07595" y="1402179"/>
            <a:ext cx="856075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일반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63670" y="1402179"/>
            <a:ext cx="856075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수업관련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19745" y="1404069"/>
            <a:ext cx="856075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졸업논문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75820" y="1402179"/>
            <a:ext cx="856075" cy="3083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장학금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531895" y="1402179"/>
            <a:ext cx="856075" cy="304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취업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87970" y="1402179"/>
            <a:ext cx="856075" cy="30402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ABEEK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59" name="Drop-Down Box"/>
          <p:cNvGrpSpPr/>
          <p:nvPr>
            <p:custDataLst>
              <p:tags r:id="rId2"/>
            </p:custDataLst>
          </p:nvPr>
        </p:nvGrpSpPr>
        <p:grpSpPr>
          <a:xfrm>
            <a:off x="2285557" y="5490688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8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187516" y="5489573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431411" y="5489573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285100" y="5705596"/>
            <a:ext cx="795689" cy="6854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9889" y="2862684"/>
            <a:ext cx="114871" cy="114871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158084" y="131186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002413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학부공지</a:t>
            </a:r>
          </a:p>
        </p:txBody>
      </p:sp>
      <p:sp>
        <p:nvSpPr>
          <p:cNvPr id="38" name="타원 37"/>
          <p:cNvSpPr/>
          <p:nvPr/>
        </p:nvSpPr>
        <p:spPr>
          <a:xfrm>
            <a:off x="167631" y="184347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144647" y="240965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40" name="타원 39"/>
          <p:cNvSpPr/>
          <p:nvPr/>
        </p:nvSpPr>
        <p:spPr>
          <a:xfrm>
            <a:off x="2006289" y="551369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  <p:sp>
        <p:nvSpPr>
          <p:cNvPr id="42" name="타원 41"/>
          <p:cNvSpPr/>
          <p:nvPr/>
        </p:nvSpPr>
        <p:spPr>
          <a:xfrm>
            <a:off x="4012098" y="283623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5</a:t>
            </a:r>
            <a:endParaRPr lang="ko-KR" altLang="en-US" sz="1000" b="1" dirty="0"/>
          </a:p>
        </p:txBody>
      </p:sp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09210"/>
              </p:ext>
            </p:extLst>
          </p:nvPr>
        </p:nvGraphicFramePr>
        <p:xfrm>
          <a:off x="3660084" y="2853897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Image" r:id="rId13" imgW="139680" imgH="139680" progId="Photoshop.Image.13">
                  <p:embed/>
                </p:oleObj>
              </mc:Choice>
              <mc:Fallback>
                <p:oleObj name="Image" r:id="rId13" imgW="139680" imgH="139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60084" y="2853897"/>
                        <a:ext cx="1397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21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96020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학부공지 상세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학부공지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" name="직사각형 2"/>
          <p:cNvSpPr/>
          <p:nvPr/>
        </p:nvSpPr>
        <p:spPr>
          <a:xfrm>
            <a:off x="355431" y="1414863"/>
            <a:ext cx="6520825" cy="4397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2015-1</a:t>
            </a:r>
            <a:r>
              <a:rPr lang="ko-KR" altLang="en-US" sz="1200" b="1" dirty="0" smtClean="0"/>
              <a:t>학기 공통기초과학화목 중간시험 일정 안내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95600" y="151930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2015.05.18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1256" y="1519301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조회수 </a:t>
            </a:r>
            <a:r>
              <a:rPr lang="en-US" altLang="ko-KR" sz="900" dirty="0" smtClean="0">
                <a:latin typeface="+mn-ea"/>
                <a:ea typeface="+mn-ea"/>
              </a:rPr>
              <a:t>3000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6863" y="4955848"/>
            <a:ext cx="705838" cy="2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목록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355431" y="5598988"/>
            <a:ext cx="6520825" cy="43970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703426"/>
            <a:ext cx="29754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 </a:t>
            </a:r>
            <a:r>
              <a:rPr lang="ko-KR" altLang="en-US" sz="900" dirty="0" err="1" smtClean="0">
                <a:latin typeface="+mn-ea"/>
                <a:ea typeface="+mn-ea"/>
              </a:rPr>
              <a:t>이전글</a:t>
            </a:r>
            <a:r>
              <a:rPr lang="ko-KR" altLang="en-US" sz="900" dirty="0" smtClean="0">
                <a:latin typeface="+mn-ea"/>
                <a:ea typeface="+mn-ea"/>
              </a:rPr>
              <a:t>     </a:t>
            </a:r>
            <a:r>
              <a:rPr lang="en-US" altLang="ko-KR" sz="900" b="1" dirty="0">
                <a:latin typeface="+mn-ea"/>
                <a:ea typeface="+mn-ea"/>
              </a:rPr>
              <a:t>2015</a:t>
            </a:r>
            <a:r>
              <a:rPr lang="ko-KR" altLang="en-US" sz="900" b="1" dirty="0">
                <a:latin typeface="+mn-ea"/>
                <a:ea typeface="+mn-ea"/>
              </a:rPr>
              <a:t>학년도「교육실습 동의서」제출 안내 </a:t>
            </a:r>
            <a:endParaRPr lang="ko-KR" altLang="en-US" sz="900" b="1" dirty="0" smtClean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47714" y="5703426"/>
            <a:ext cx="2988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 smtClean="0">
                <a:latin typeface="+mn-ea"/>
                <a:ea typeface="+mn-ea"/>
              </a:rPr>
              <a:t>2015</a:t>
            </a:r>
            <a:r>
              <a:rPr lang="ko-KR" altLang="en-US" sz="900" b="1" dirty="0">
                <a:latin typeface="+mn-ea"/>
                <a:ea typeface="+mn-ea"/>
              </a:rPr>
              <a:t>학년도「교육실습 동의서」제출 </a:t>
            </a:r>
            <a:r>
              <a:rPr lang="ko-KR" altLang="en-US" sz="900" b="1" dirty="0" smtClean="0">
                <a:latin typeface="+mn-ea"/>
                <a:ea typeface="+mn-ea"/>
              </a:rPr>
              <a:t>안내     </a:t>
            </a:r>
            <a:r>
              <a:rPr lang="ko-KR" altLang="en-US" sz="900" dirty="0" err="1" smtClean="0">
                <a:latin typeface="+mn-ea"/>
                <a:ea typeface="+mn-ea"/>
              </a:rPr>
              <a:t>다음글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en-US" altLang="ko-KR" sz="900" dirty="0" smtClean="0">
                <a:latin typeface="+mn-ea"/>
                <a:ea typeface="+mn-ea"/>
              </a:rPr>
              <a:t>&gt;</a:t>
            </a:r>
            <a:r>
              <a:rPr lang="ko-KR" altLang="en-US" sz="900" b="1" dirty="0" smtClean="0">
                <a:latin typeface="+mn-ea"/>
                <a:ea typeface="+mn-ea"/>
              </a:rPr>
              <a:t>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682829" y="5685804"/>
            <a:ext cx="0" cy="2484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2150" y="2454636"/>
            <a:ext cx="616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기계공학부 학생 여러분 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</a:p>
          <a:p>
            <a:r>
              <a:rPr lang="en-US" altLang="ko-KR" sz="700" dirty="0">
                <a:latin typeface="+mn-ea"/>
                <a:ea typeface="+mn-ea"/>
              </a:rPr>
              <a:t> 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보람찬 여름방학 보내고 있기를 바랍니다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r>
              <a:rPr lang="en-US" altLang="ko-KR" sz="700" dirty="0">
                <a:latin typeface="+mn-ea"/>
                <a:ea typeface="+mn-ea"/>
              </a:rPr>
              <a:t> </a:t>
            </a:r>
          </a:p>
          <a:p>
            <a:r>
              <a:rPr lang="ko-KR" altLang="en-US" sz="700" dirty="0">
                <a:latin typeface="+mn-ea"/>
                <a:ea typeface="+mn-ea"/>
              </a:rPr>
              <a:t>지난 주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언론을 통해 </a:t>
            </a:r>
            <a:r>
              <a:rPr lang="en-US" altLang="ko-KR" sz="700" dirty="0">
                <a:latin typeface="+mn-ea"/>
                <a:ea typeface="+mn-ea"/>
              </a:rPr>
              <a:t>BK21</a:t>
            </a:r>
            <a:r>
              <a:rPr lang="ko-KR" altLang="en-US" sz="700" dirty="0">
                <a:latin typeface="+mn-ea"/>
                <a:ea typeface="+mn-ea"/>
              </a:rPr>
              <a:t>플러스 사업의 선정결과가 발표 되었습니다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아쉽게도 이번 </a:t>
            </a:r>
            <a:r>
              <a:rPr lang="en-US" altLang="ko-KR" sz="700" dirty="0">
                <a:latin typeface="+mn-ea"/>
                <a:ea typeface="+mn-ea"/>
              </a:rPr>
              <a:t>BK21</a:t>
            </a:r>
            <a:r>
              <a:rPr lang="ko-KR" altLang="en-US" sz="700" dirty="0">
                <a:latin typeface="+mn-ea"/>
                <a:ea typeface="+mn-ea"/>
              </a:rPr>
              <a:t>플러스 사업에 우리학교 기계사업단이 선정되지 못하였습니다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저도 기계공학부 </a:t>
            </a:r>
            <a:r>
              <a:rPr lang="ko-KR" altLang="en-US" sz="700" dirty="0" err="1">
                <a:latin typeface="+mn-ea"/>
                <a:ea typeface="+mn-ea"/>
              </a:rPr>
              <a:t>학부장으로</a:t>
            </a:r>
            <a:r>
              <a:rPr lang="ko-KR" altLang="en-US" sz="700" dirty="0">
                <a:latin typeface="+mn-ea"/>
                <a:ea typeface="+mn-ea"/>
              </a:rPr>
              <a:t> 학생 여러분을 포함한 구성원 모든 분들에게 죄송하다는 말씀을 드립니다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한양대학교 기계사업단이 수도권 사립대로는 유일하게 </a:t>
            </a:r>
            <a:r>
              <a:rPr lang="en-US" altLang="ko-KR" sz="700" dirty="0">
                <a:latin typeface="+mn-ea"/>
                <a:ea typeface="+mn-ea"/>
              </a:rPr>
              <a:t>1, 2</a:t>
            </a:r>
            <a:r>
              <a:rPr lang="ko-KR" altLang="en-US" sz="700" dirty="0">
                <a:latin typeface="+mn-ea"/>
                <a:ea typeface="+mn-ea"/>
              </a:rPr>
              <a:t>단계 </a:t>
            </a:r>
            <a:r>
              <a:rPr lang="en-US" altLang="ko-KR" sz="700" dirty="0">
                <a:latin typeface="+mn-ea"/>
                <a:ea typeface="+mn-ea"/>
              </a:rPr>
              <a:t>BK21</a:t>
            </a:r>
            <a:r>
              <a:rPr lang="ko-KR" altLang="en-US" sz="700" dirty="0">
                <a:latin typeface="+mn-ea"/>
                <a:ea typeface="+mn-ea"/>
              </a:rPr>
              <a:t>사업을 통해 </a:t>
            </a:r>
            <a:r>
              <a:rPr lang="en-US" altLang="ko-KR" sz="700" dirty="0">
                <a:latin typeface="+mn-ea"/>
                <a:ea typeface="+mn-ea"/>
              </a:rPr>
              <a:t>14</a:t>
            </a:r>
            <a:r>
              <a:rPr lang="ko-KR" altLang="en-US" sz="700" dirty="0" err="1">
                <a:latin typeface="+mn-ea"/>
                <a:ea typeface="+mn-ea"/>
              </a:rPr>
              <a:t>년동안</a:t>
            </a:r>
            <a:r>
              <a:rPr lang="ko-KR" altLang="en-US" sz="700" dirty="0">
                <a:latin typeface="+mn-ea"/>
                <a:ea typeface="+mn-ea"/>
              </a:rPr>
              <a:t> 지원을 받아왔으므로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기계공학부 학생 여러분들의 아쉬움은 더욱 클 것으로 생각됩니다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en-US" altLang="ko-KR" sz="700" dirty="0">
                <a:latin typeface="+mn-ea"/>
                <a:ea typeface="+mn-ea"/>
              </a:rPr>
              <a:t>BK21 </a:t>
            </a:r>
            <a:r>
              <a:rPr lang="ko-KR" altLang="en-US" sz="700" dirty="0">
                <a:latin typeface="+mn-ea"/>
                <a:ea typeface="+mn-ea"/>
              </a:rPr>
              <a:t>사업은 대학원생들의 연구를 지원하는 사업입니다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그 동안 기계공학과 대학원생들에게는 </a:t>
            </a:r>
            <a:r>
              <a:rPr lang="ko-KR" altLang="en-US" sz="700" dirty="0" err="1">
                <a:latin typeface="+mn-ea"/>
                <a:ea typeface="+mn-ea"/>
              </a:rPr>
              <a:t>석박사통합과정장학금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과학기술장학금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연구조교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실험조교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연구과제 인건비</a:t>
            </a:r>
            <a:r>
              <a:rPr lang="en-US" altLang="ko-KR" sz="700" dirty="0">
                <a:latin typeface="+mn-ea"/>
                <a:ea typeface="+mn-ea"/>
              </a:rPr>
              <a:t>, BK21</a:t>
            </a:r>
            <a:r>
              <a:rPr lang="ko-KR" altLang="en-US" sz="700" dirty="0">
                <a:latin typeface="+mn-ea"/>
                <a:ea typeface="+mn-ea"/>
              </a:rPr>
              <a:t>장학금 등을 통해 국내 최고 수준의 장학금을 지급하여 왔습니다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이 중 </a:t>
            </a:r>
            <a:r>
              <a:rPr lang="en-US" altLang="ko-KR" sz="700" dirty="0">
                <a:latin typeface="+mn-ea"/>
                <a:ea typeface="+mn-ea"/>
              </a:rPr>
              <a:t>BK21</a:t>
            </a:r>
            <a:r>
              <a:rPr lang="ko-KR" altLang="en-US" sz="700" dirty="0">
                <a:latin typeface="+mn-ea"/>
                <a:ea typeface="+mn-ea"/>
              </a:rPr>
              <a:t>지원금은 국가연구비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산업체연구비와 </a:t>
            </a:r>
            <a:r>
              <a:rPr lang="ko-KR" altLang="en-US" sz="700" dirty="0" err="1">
                <a:latin typeface="+mn-ea"/>
                <a:ea typeface="+mn-ea"/>
              </a:rPr>
              <a:t>교내외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장학금등</a:t>
            </a:r>
            <a:r>
              <a:rPr lang="ko-KR" altLang="en-US" sz="700" dirty="0">
                <a:latin typeface="+mn-ea"/>
                <a:ea typeface="+mn-ea"/>
              </a:rPr>
              <a:t> 전체 지원비 대비 약 </a:t>
            </a:r>
            <a:r>
              <a:rPr lang="en-US" altLang="ko-KR" sz="700" dirty="0">
                <a:latin typeface="+mn-ea"/>
                <a:ea typeface="+mn-ea"/>
              </a:rPr>
              <a:t>10% </a:t>
            </a:r>
            <a:r>
              <a:rPr lang="ko-KR" altLang="en-US" sz="700" dirty="0">
                <a:latin typeface="+mn-ea"/>
                <a:ea typeface="+mn-ea"/>
              </a:rPr>
              <a:t>정도를 차지하였으므로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전체 지원금에서 차지하는 비중은 크지 않습니다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endParaRPr lang="ko-KR" altLang="en-US" sz="700" dirty="0" err="1" smtClean="0">
              <a:latin typeface="+mn-ea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431" y="4590876"/>
            <a:ext cx="6520825" cy="2632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1" y="4658339"/>
            <a:ext cx="131322" cy="1316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411" y="4615112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+mn-ea"/>
                <a:ea typeface="+mn-ea"/>
              </a:rPr>
              <a:t>첨부파일명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r>
              <a:rPr lang="ko-KR" altLang="en-US" sz="800" dirty="0" err="1" smtClean="0">
                <a:latin typeface="+mn-ea"/>
                <a:ea typeface="+mn-ea"/>
              </a:rPr>
              <a:t>확장자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8084" y="131186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02413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학부공지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599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80958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학부공지 게시판과 기능 동일</a:t>
                      </a: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대학원공지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대학원공지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459087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443937"/>
              </p:ext>
            </p:extLst>
          </p:nvPr>
        </p:nvGraphicFramePr>
        <p:xfrm>
          <a:off x="251520" y="1350516"/>
          <a:ext cx="6624735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31"/>
                <a:gridCol w="3511528"/>
                <a:gridCol w="1143288"/>
                <a:gridCol w="1143288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조회수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Drop-Down Box"/>
          <p:cNvGrpSpPr/>
          <p:nvPr>
            <p:custDataLst>
              <p:tags r:id="rId1"/>
            </p:custDataLst>
          </p:nvPr>
        </p:nvGrpSpPr>
        <p:grpSpPr>
          <a:xfrm>
            <a:off x="2285557" y="5008626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7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187516" y="5007511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431411" y="5007511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285100" y="5223534"/>
            <a:ext cx="795689" cy="6854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8849" y="2246696"/>
            <a:ext cx="114871" cy="11487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74174" y="88183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대학원공지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04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07"/>
          <p:cNvSpPr>
            <a:spLocks noChangeArrowheads="1"/>
          </p:cNvSpPr>
          <p:nvPr/>
        </p:nvSpPr>
        <p:spPr bwMode="auto">
          <a:xfrm>
            <a:off x="323528" y="258591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학부장</a:t>
            </a:r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 인사말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03"/>
          <p:cNvSpPr/>
          <p:nvPr/>
        </p:nvSpPr>
        <p:spPr bwMode="auto">
          <a:xfrm>
            <a:off x="323528" y="2169870"/>
            <a:ext cx="1605914" cy="3096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학부소개</a:t>
            </a:r>
            <a:endParaRPr kumimoji="0"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03"/>
          <p:cNvSpPr/>
          <p:nvPr/>
        </p:nvSpPr>
        <p:spPr bwMode="auto">
          <a:xfrm>
            <a:off x="2051720" y="2175243"/>
            <a:ext cx="1605914" cy="3096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9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사람들</a:t>
            </a:r>
            <a:endParaRPr kumimoji="0"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03"/>
          <p:cNvSpPr/>
          <p:nvPr/>
        </p:nvSpPr>
        <p:spPr bwMode="auto">
          <a:xfrm>
            <a:off x="3779912" y="2169870"/>
            <a:ext cx="1605914" cy="3096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교육</a:t>
            </a:r>
            <a:endParaRPr kumimoji="0"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03"/>
          <p:cNvSpPr/>
          <p:nvPr/>
        </p:nvSpPr>
        <p:spPr bwMode="auto">
          <a:xfrm>
            <a:off x="5508104" y="2169870"/>
            <a:ext cx="1605914" cy="3096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9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대학원</a:t>
            </a:r>
            <a:endParaRPr kumimoji="0"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03"/>
          <p:cNvSpPr/>
          <p:nvPr/>
        </p:nvSpPr>
        <p:spPr bwMode="auto">
          <a:xfrm>
            <a:off x="7238350" y="2177899"/>
            <a:ext cx="1605914" cy="3096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9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알리미</a:t>
            </a:r>
            <a:endParaRPr kumimoji="0"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07"/>
          <p:cNvSpPr>
            <a:spLocks noChangeArrowheads="1"/>
          </p:cNvSpPr>
          <p:nvPr/>
        </p:nvSpPr>
        <p:spPr bwMode="auto">
          <a:xfrm>
            <a:off x="323528" y="3439117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smtClean="0">
                <a:latin typeface="맑은 고딕" pitchFamily="50" charset="-127"/>
                <a:ea typeface="맑은 고딕" pitchFamily="50" charset="-127"/>
              </a:rPr>
              <a:t>학부연혁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07"/>
          <p:cNvSpPr>
            <a:spLocks noChangeArrowheads="1"/>
          </p:cNvSpPr>
          <p:nvPr/>
        </p:nvSpPr>
        <p:spPr bwMode="auto">
          <a:xfrm>
            <a:off x="323528" y="3871165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학부조직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07"/>
          <p:cNvSpPr>
            <a:spLocks noChangeArrowheads="1"/>
          </p:cNvSpPr>
          <p:nvPr/>
        </p:nvSpPr>
        <p:spPr bwMode="auto">
          <a:xfrm>
            <a:off x="7238350" y="3882129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기계공학 </a:t>
            </a:r>
            <a:r>
              <a:rPr kumimoji="0" lang="en-US" altLang="ko-KR" sz="900" b="1" dirty="0" smtClean="0">
                <a:latin typeface="맑은 고딕" pitchFamily="50" charset="-127"/>
                <a:ea typeface="맑은 고딕" pitchFamily="50" charset="-127"/>
              </a:rPr>
              <a:t>FAQ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107"/>
          <p:cNvSpPr>
            <a:spLocks noChangeArrowheads="1"/>
          </p:cNvSpPr>
          <p:nvPr/>
        </p:nvSpPr>
        <p:spPr bwMode="auto">
          <a:xfrm>
            <a:off x="323528" y="430091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오시는길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107"/>
          <p:cNvSpPr>
            <a:spLocks noChangeArrowheads="1"/>
          </p:cNvSpPr>
          <p:nvPr/>
        </p:nvSpPr>
        <p:spPr bwMode="auto">
          <a:xfrm>
            <a:off x="2051720" y="258591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교수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107"/>
          <p:cNvSpPr>
            <a:spLocks noChangeArrowheads="1"/>
          </p:cNvSpPr>
          <p:nvPr/>
        </p:nvSpPr>
        <p:spPr bwMode="auto">
          <a:xfrm>
            <a:off x="2051720" y="3002731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직원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107"/>
          <p:cNvSpPr>
            <a:spLocks noChangeArrowheads="1"/>
          </p:cNvSpPr>
          <p:nvPr/>
        </p:nvSpPr>
        <p:spPr bwMode="auto">
          <a:xfrm>
            <a:off x="2051720" y="3434779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명예 및 퇴직교수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107"/>
          <p:cNvSpPr>
            <a:spLocks noChangeArrowheads="1"/>
          </p:cNvSpPr>
          <p:nvPr/>
        </p:nvSpPr>
        <p:spPr bwMode="auto">
          <a:xfrm>
            <a:off x="2051720" y="3866827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smtClean="0">
                <a:latin typeface="맑은 고딕" pitchFamily="50" charset="-127"/>
                <a:ea typeface="맑은 고딕" pitchFamily="50" charset="-127"/>
              </a:rPr>
              <a:t>기계공학부 동문회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107"/>
          <p:cNvSpPr>
            <a:spLocks noChangeArrowheads="1"/>
          </p:cNvSpPr>
          <p:nvPr/>
        </p:nvSpPr>
        <p:spPr bwMode="auto">
          <a:xfrm>
            <a:off x="3779912" y="258212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교과과정</a:t>
            </a:r>
            <a:r>
              <a:rPr kumimoji="0" lang="en-US" altLang="ko-KR" sz="900" b="1" dirty="0" smtClean="0">
                <a:latin typeface="맑은 고딕" pitchFamily="50" charset="-127"/>
                <a:ea typeface="맑은 고딕" pitchFamily="50" charset="-127"/>
              </a:rPr>
              <a:t>(ABEEK)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107"/>
          <p:cNvSpPr>
            <a:spLocks noChangeArrowheads="1"/>
          </p:cNvSpPr>
          <p:nvPr/>
        </p:nvSpPr>
        <p:spPr bwMode="auto">
          <a:xfrm>
            <a:off x="3779912" y="2998941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영어전용 과목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107"/>
          <p:cNvSpPr>
            <a:spLocks noChangeArrowheads="1"/>
          </p:cNvSpPr>
          <p:nvPr/>
        </p:nvSpPr>
        <p:spPr bwMode="auto">
          <a:xfrm>
            <a:off x="3779912" y="3430989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학사일정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107"/>
          <p:cNvSpPr>
            <a:spLocks noChangeArrowheads="1"/>
          </p:cNvSpPr>
          <p:nvPr/>
        </p:nvSpPr>
        <p:spPr bwMode="auto">
          <a:xfrm>
            <a:off x="5508104" y="258865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융합기계공학과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107"/>
          <p:cNvSpPr>
            <a:spLocks noChangeArrowheads="1"/>
          </p:cNvSpPr>
          <p:nvPr/>
        </p:nvSpPr>
        <p:spPr bwMode="auto">
          <a:xfrm>
            <a:off x="5508104" y="3005471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기계공학과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107"/>
          <p:cNvSpPr>
            <a:spLocks noChangeArrowheads="1"/>
          </p:cNvSpPr>
          <p:nvPr/>
        </p:nvSpPr>
        <p:spPr bwMode="auto">
          <a:xfrm>
            <a:off x="5508104" y="3437519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자동차공학과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103"/>
          <p:cNvSpPr/>
          <p:nvPr/>
        </p:nvSpPr>
        <p:spPr bwMode="auto">
          <a:xfrm>
            <a:off x="3785623" y="1523888"/>
            <a:ext cx="1605914" cy="421980"/>
          </a:xfrm>
          <a:prstGeom prst="roundRect">
            <a:avLst/>
          </a:prstGeom>
          <a:solidFill>
            <a:srgbClr val="00469E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0"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기계공학부</a:t>
            </a:r>
            <a:endParaRPr kumimoji="0"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107"/>
          <p:cNvSpPr>
            <a:spLocks noChangeArrowheads="1"/>
          </p:cNvSpPr>
          <p:nvPr/>
        </p:nvSpPr>
        <p:spPr bwMode="auto">
          <a:xfrm>
            <a:off x="7242007" y="258865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학부공지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직사각형 107"/>
          <p:cNvSpPr>
            <a:spLocks noChangeArrowheads="1"/>
          </p:cNvSpPr>
          <p:nvPr/>
        </p:nvSpPr>
        <p:spPr bwMode="auto">
          <a:xfrm>
            <a:off x="7242007" y="3005471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대학원공지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107"/>
          <p:cNvSpPr>
            <a:spLocks noChangeArrowheads="1"/>
          </p:cNvSpPr>
          <p:nvPr/>
        </p:nvSpPr>
        <p:spPr bwMode="auto">
          <a:xfrm>
            <a:off x="7242007" y="3437519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학생회공지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모서리가 둥근 직사각형 107"/>
          <p:cNvSpPr>
            <a:spLocks noChangeArrowheads="1"/>
          </p:cNvSpPr>
          <p:nvPr/>
        </p:nvSpPr>
        <p:spPr bwMode="auto">
          <a:xfrm>
            <a:off x="7242007" y="4306564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자료실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107"/>
          <p:cNvSpPr>
            <a:spLocks noChangeArrowheads="1"/>
          </p:cNvSpPr>
          <p:nvPr/>
        </p:nvSpPr>
        <p:spPr bwMode="auto">
          <a:xfrm>
            <a:off x="7238350" y="4737911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멘토링</a:t>
            </a:r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 및 취업게시판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107"/>
          <p:cNvSpPr>
            <a:spLocks noChangeArrowheads="1"/>
          </p:cNvSpPr>
          <p:nvPr/>
        </p:nvSpPr>
        <p:spPr bwMode="auto">
          <a:xfrm>
            <a:off x="7238350" y="5145285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자유게시판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모서리가 둥근 직사각형 107"/>
          <p:cNvSpPr>
            <a:spLocks noChangeArrowheads="1"/>
          </p:cNvSpPr>
          <p:nvPr/>
        </p:nvSpPr>
        <p:spPr bwMode="auto">
          <a:xfrm>
            <a:off x="323528" y="3004538"/>
            <a:ext cx="1605914" cy="309687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900" b="1" dirty="0" smtClean="0">
                <a:latin typeface="맑은 고딕" pitchFamily="50" charset="-127"/>
                <a:ea typeface="맑은 고딕" pitchFamily="50" charset="-127"/>
              </a:rPr>
              <a:t>교육목표</a:t>
            </a:r>
            <a:endParaRPr kumimoji="0"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125046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학부공지 게시판과 기능 동일</a:t>
                      </a: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학생회공지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학생회공지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459087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251520" y="1350516"/>
          <a:ext cx="6624735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31"/>
                <a:gridCol w="3511528"/>
                <a:gridCol w="1143288"/>
                <a:gridCol w="1143288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조회수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Drop-Down Box"/>
          <p:cNvGrpSpPr/>
          <p:nvPr>
            <p:custDataLst>
              <p:tags r:id="rId1"/>
            </p:custDataLst>
          </p:nvPr>
        </p:nvGrpSpPr>
        <p:grpSpPr>
          <a:xfrm>
            <a:off x="2285557" y="5008626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7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187516" y="5007511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431411" y="5007511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285100" y="5223534"/>
            <a:ext cx="795689" cy="6854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8849" y="2246696"/>
            <a:ext cx="114871" cy="11487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74175" y="88183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학생회공지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73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5959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기존 학생자료실 사용여부 확인 필요</a:t>
                      </a:r>
                      <a:endParaRPr lang="en-US" altLang="ko-KR" sz="80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리스트에서 첨부파일 아이콘을 선택하면 바로 다운로드 가능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선택하면 상세페이지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자료실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자료실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459087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13635"/>
              </p:ext>
            </p:extLst>
          </p:nvPr>
        </p:nvGraphicFramePr>
        <p:xfrm>
          <a:off x="251520" y="1350516"/>
          <a:ext cx="6624735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31"/>
                <a:gridCol w="3511528"/>
                <a:gridCol w="1143288"/>
                <a:gridCol w="1143288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첨부파일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공대 연수회 단체사진 </a:t>
                      </a:r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Drop-Down Box"/>
          <p:cNvGrpSpPr/>
          <p:nvPr>
            <p:custDataLst>
              <p:tags r:id="rId1"/>
            </p:custDataLst>
          </p:nvPr>
        </p:nvGrpSpPr>
        <p:grpSpPr>
          <a:xfrm>
            <a:off x="2285557" y="5008626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7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187516" y="5007511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431411" y="5007511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285100" y="5223534"/>
            <a:ext cx="795689" cy="6854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1710556"/>
            <a:ext cx="114871" cy="1148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1977252"/>
            <a:ext cx="114871" cy="11487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2243757"/>
            <a:ext cx="114871" cy="11487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2515747"/>
            <a:ext cx="114871" cy="11487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2771695"/>
            <a:ext cx="114871" cy="1148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3086729"/>
            <a:ext cx="114871" cy="11487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3353425"/>
            <a:ext cx="114871" cy="1148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3619930"/>
            <a:ext cx="114871" cy="11487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3891920"/>
            <a:ext cx="114871" cy="11487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184" y="4147868"/>
            <a:ext cx="114871" cy="114871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5972151" y="154277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944331" y="2215322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130656" y="8818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자료실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02883"/>
              </p:ext>
            </p:extLst>
          </p:nvPr>
        </p:nvGraphicFramePr>
        <p:xfrm>
          <a:off x="7127911" y="171271"/>
          <a:ext cx="1898676" cy="3555073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해당게시판은 사용자 등록 관리가 가능합니다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조회수 항목이 표시됩니다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글에 달린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개수 표시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글쓰기 버튼을 선택하면 작성하기 페이지로 이동합니다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비로그인이라면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로그인 페이지로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닉네임 검색조건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2465847" y="459087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93764"/>
              </p:ext>
            </p:extLst>
          </p:nvPr>
        </p:nvGraphicFramePr>
        <p:xfrm>
          <a:off x="251520" y="1350516"/>
          <a:ext cx="6624735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259"/>
                <a:gridCol w="3492189"/>
                <a:gridCol w="1008112"/>
                <a:gridCol w="836959"/>
                <a:gridCol w="747216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조회수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관리자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관리자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Drop-Down Box"/>
          <p:cNvGrpSpPr/>
          <p:nvPr>
            <p:custDataLst>
              <p:tags r:id="rId2"/>
            </p:custDataLst>
          </p:nvPr>
        </p:nvGrpSpPr>
        <p:grpSpPr>
          <a:xfrm>
            <a:off x="2285557" y="5008626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8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187516" y="5007511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431411" y="5007511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285100" y="5223534"/>
            <a:ext cx="795689" cy="80750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닉네임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52718" y="4533676"/>
            <a:ext cx="705838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글쓰기</a:t>
            </a:r>
            <a:endParaRPr lang="ko-KR" altLang="en-US" sz="9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3808" y="2246696"/>
            <a:ext cx="114871" cy="114871"/>
          </a:xfrm>
          <a:prstGeom prst="rect">
            <a:avLst/>
          </a:prstGeom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524333"/>
              </p:ext>
            </p:extLst>
          </p:nvPr>
        </p:nvGraphicFramePr>
        <p:xfrm>
          <a:off x="3017850" y="2238675"/>
          <a:ext cx="146336" cy="146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Image" r:id="rId13" imgW="177480" imgH="177480" progId="Photoshop.Image.13">
                  <p:embed/>
                </p:oleObj>
              </mc:Choice>
              <mc:Fallback>
                <p:oleObj name="Image" r:id="rId13" imgW="177480" imgH="177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17850" y="2238675"/>
                        <a:ext cx="146336" cy="146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95571" y="2178990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accent6"/>
                </a:solidFill>
                <a:latin typeface="+mn-ea"/>
                <a:ea typeface="+mn-ea"/>
              </a:rPr>
              <a:t>30</a:t>
            </a:r>
            <a:endParaRPr lang="ko-KR" altLang="en-US" sz="900" b="1" dirty="0" err="1" smtClean="0">
              <a:solidFill>
                <a:schemeClr val="accent6"/>
              </a:solidFill>
              <a:latin typeface="+mn-ea"/>
              <a:ea typeface="+mn-ea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375247"/>
              </p:ext>
            </p:extLst>
          </p:nvPr>
        </p:nvGraphicFramePr>
        <p:xfrm>
          <a:off x="2682928" y="2238675"/>
          <a:ext cx="123274" cy="123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Image" r:id="rId15" imgW="139680" imgH="139680" progId="Photoshop.Image.13">
                  <p:embed/>
                </p:oleObj>
              </mc:Choice>
              <mc:Fallback>
                <p:oleObj name="Image" r:id="rId15" imgW="139680" imgH="139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82928" y="2238675"/>
                        <a:ext cx="123274" cy="123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타원 30"/>
          <p:cNvSpPr/>
          <p:nvPr/>
        </p:nvSpPr>
        <p:spPr>
          <a:xfrm>
            <a:off x="112886" y="132234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271448" y="881833"/>
            <a:ext cx="267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멘토링</a:t>
            </a:r>
            <a:r>
              <a:rPr lang="ko-KR" altLang="en-US" sz="2000" dirty="0" smtClean="0">
                <a:latin typeface="+mn-ea"/>
                <a:ea typeface="+mn-ea"/>
              </a:rPr>
              <a:t> 및 취업게시판</a:t>
            </a:r>
          </a:p>
        </p:txBody>
      </p:sp>
      <p:sp>
        <p:nvSpPr>
          <p:cNvPr id="33" name="타원 32"/>
          <p:cNvSpPr/>
          <p:nvPr/>
        </p:nvSpPr>
        <p:spPr>
          <a:xfrm>
            <a:off x="3383928" y="222092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4" name="타원 33"/>
          <p:cNvSpPr/>
          <p:nvPr/>
        </p:nvSpPr>
        <p:spPr>
          <a:xfrm>
            <a:off x="5868144" y="4593803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35" name="타원 34"/>
          <p:cNvSpPr/>
          <p:nvPr/>
        </p:nvSpPr>
        <p:spPr>
          <a:xfrm>
            <a:off x="2103670" y="522353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5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457870"/>
              </p:ext>
            </p:extLst>
          </p:nvPr>
        </p:nvGraphicFramePr>
        <p:xfrm>
          <a:off x="7127911" y="171271"/>
          <a:ext cx="1898676" cy="3396617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조회수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항목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로그인한 상태에서만 해당 영역이 표시됩니다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 상세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355431" y="964752"/>
            <a:ext cx="110338" cy="110338"/>
          </a:xfrm>
          <a:prstGeom prst="rightArrow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" name="직사각형 2"/>
          <p:cNvSpPr/>
          <p:nvPr/>
        </p:nvSpPr>
        <p:spPr>
          <a:xfrm>
            <a:off x="355431" y="1414863"/>
            <a:ext cx="6520825" cy="4397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대림산업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아르바이트 하실 분</a:t>
            </a:r>
            <a:r>
              <a:rPr lang="en-US" altLang="ko-KR" sz="1200" b="1" dirty="0"/>
              <a:t>~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95600" y="151930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2015.05.18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1256" y="1519301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조회수 </a:t>
            </a:r>
            <a:r>
              <a:rPr lang="en-US" altLang="ko-KR" sz="900" dirty="0" smtClean="0">
                <a:latin typeface="+mn-ea"/>
                <a:ea typeface="+mn-ea"/>
              </a:rPr>
              <a:t>3000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29910" y="4612607"/>
            <a:ext cx="705838" cy="2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목록</a:t>
            </a:r>
            <a:endParaRPr lang="ko-KR" alt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442150" y="2070732"/>
            <a:ext cx="6160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안녕하세요</a:t>
            </a:r>
            <a:r>
              <a:rPr lang="en-US" altLang="ko-KR" sz="700" dirty="0">
                <a:latin typeface="+mn-ea"/>
                <a:ea typeface="+mn-ea"/>
              </a:rPr>
              <a:t>..</a:t>
            </a:r>
            <a:r>
              <a:rPr lang="ko-KR" altLang="en-US" sz="700" dirty="0">
                <a:latin typeface="+mn-ea"/>
                <a:ea typeface="+mn-ea"/>
              </a:rPr>
              <a:t>저는 기계공학부 </a:t>
            </a:r>
            <a:r>
              <a:rPr lang="en-US" altLang="ko-KR" sz="700" dirty="0">
                <a:latin typeface="+mn-ea"/>
                <a:ea typeface="+mn-ea"/>
              </a:rPr>
              <a:t>01</a:t>
            </a:r>
            <a:r>
              <a:rPr lang="ko-KR" altLang="en-US" sz="700" dirty="0">
                <a:latin typeface="+mn-ea"/>
                <a:ea typeface="+mn-ea"/>
              </a:rPr>
              <a:t>학번 졸업생 이보람 이라고 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현재 대림산업 플랜트사업본부의 모 </a:t>
            </a:r>
            <a:r>
              <a:rPr lang="ko-KR" altLang="en-US" sz="700" dirty="0" err="1">
                <a:latin typeface="+mn-ea"/>
                <a:ea typeface="+mn-ea"/>
              </a:rPr>
              <a:t>사업팀에서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Project Engineer</a:t>
            </a:r>
            <a:r>
              <a:rPr lang="ko-KR" altLang="en-US" sz="700" dirty="0">
                <a:latin typeface="+mn-ea"/>
                <a:ea typeface="+mn-ea"/>
              </a:rPr>
              <a:t>로 근무하고 있습니다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저희 </a:t>
            </a:r>
            <a:r>
              <a:rPr lang="en-US" altLang="ko-KR" sz="700" dirty="0">
                <a:latin typeface="+mn-ea"/>
                <a:ea typeface="+mn-ea"/>
              </a:rPr>
              <a:t>Project</a:t>
            </a:r>
            <a:r>
              <a:rPr lang="ko-KR" altLang="en-US" sz="700" dirty="0">
                <a:latin typeface="+mn-ea"/>
                <a:ea typeface="+mn-ea"/>
              </a:rPr>
              <a:t>가 막바지에 이르러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일손이 많이 부족해서 아르바이트 생의 도움을 받고자 하는데</a:t>
            </a:r>
            <a:r>
              <a:rPr lang="en-US" altLang="ko-KR" sz="700" dirty="0">
                <a:latin typeface="+mn-ea"/>
                <a:ea typeface="+mn-ea"/>
              </a:rPr>
              <a:t>,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가능하면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한양대 재학중의 후배님 중에 휴학 중이신 분들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 err="1">
                <a:latin typeface="+mn-ea"/>
                <a:ea typeface="+mn-ea"/>
              </a:rPr>
              <a:t>군대갔다와서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2</a:t>
            </a:r>
            <a:r>
              <a:rPr lang="ko-KR" altLang="en-US" sz="700" dirty="0">
                <a:latin typeface="+mn-ea"/>
                <a:ea typeface="+mn-ea"/>
              </a:rPr>
              <a:t>학기 복학 전까지 휴학이신 분들이 아르바이트 생으로 도움을 주셨으면 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향후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플랜트 쪽으로 진로를 생각하시는 후배님들께는 이 쪽 분야의 업무 흐름에 대하여 익힐 수 있는 좋은 기회라고도 생각됩니다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 err="1">
                <a:latin typeface="+mn-ea"/>
                <a:ea typeface="+mn-ea"/>
              </a:rPr>
              <a:t>관심있으신</a:t>
            </a:r>
            <a:r>
              <a:rPr lang="ko-KR" altLang="en-US" sz="700" dirty="0">
                <a:latin typeface="+mn-ea"/>
                <a:ea typeface="+mn-ea"/>
              </a:rPr>
              <a:t> 분들은 저한테 메일 보내주세요</a:t>
            </a:r>
            <a:r>
              <a:rPr lang="en-US" altLang="ko-KR" sz="700" dirty="0">
                <a:latin typeface="+mn-ea"/>
                <a:ea typeface="+mn-ea"/>
              </a:rPr>
              <a:t>...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en-US" altLang="ko-KR" sz="700" dirty="0">
                <a:latin typeface="+mn-ea"/>
                <a:ea typeface="+mn-ea"/>
              </a:rPr>
              <a:t>email </a:t>
            </a:r>
            <a:r>
              <a:rPr lang="ko-KR" altLang="en-US" sz="700" dirty="0">
                <a:latin typeface="+mn-ea"/>
                <a:ea typeface="+mn-ea"/>
              </a:rPr>
              <a:t>주소 </a:t>
            </a:r>
            <a:r>
              <a:rPr lang="en-US" altLang="ko-KR" sz="700" dirty="0">
                <a:latin typeface="+mn-ea"/>
                <a:ea typeface="+mn-ea"/>
              </a:rPr>
              <a:t>: ramborocker@daelim.co.kr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55431" y="4230836"/>
            <a:ext cx="6520825" cy="2632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1" y="4298299"/>
            <a:ext cx="131322" cy="1316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411" y="4255072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+mn-ea"/>
                <a:ea typeface="+mn-ea"/>
              </a:rPr>
              <a:t>첨부파일명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r>
              <a:rPr lang="ko-KR" altLang="en-US" sz="800" dirty="0" err="1" smtClean="0">
                <a:latin typeface="+mn-ea"/>
                <a:ea typeface="+mn-ea"/>
              </a:rPr>
              <a:t>확장자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2658" y="5387436"/>
            <a:ext cx="5773624" cy="49958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댓글을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입력해주세요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08213" y="5379415"/>
            <a:ext cx="504056" cy="49958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/>
              <a:t>댓글</a:t>
            </a:r>
            <a:endParaRPr lang="en-US" altLang="ko-KR" sz="900" b="1" dirty="0"/>
          </a:p>
          <a:p>
            <a:pPr algn="ctr"/>
            <a:r>
              <a:rPr lang="ko-KR" altLang="en-US" sz="900" b="1" dirty="0" smtClean="0"/>
              <a:t>등록</a:t>
            </a:r>
            <a:endParaRPr lang="ko-KR" altLang="en-US" sz="900" b="1" dirty="0"/>
          </a:p>
        </p:txBody>
      </p:sp>
      <p:sp>
        <p:nvSpPr>
          <p:cNvPr id="31" name="아래쪽 화살표 30"/>
          <p:cNvSpPr/>
          <p:nvPr/>
        </p:nvSpPr>
        <p:spPr>
          <a:xfrm>
            <a:off x="6739094" y="6175052"/>
            <a:ext cx="2304256" cy="805186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다음페이지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계속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27758" y="132234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39952" y="1519301"/>
            <a:ext cx="1066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작성자 </a:t>
            </a:r>
            <a:r>
              <a:rPr lang="en-US" altLang="ko-KR" sz="900" dirty="0" smtClean="0">
                <a:latin typeface="+mn-ea"/>
                <a:ea typeface="+mn-ea"/>
              </a:rPr>
              <a:t>mechanic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8178" y="506984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502292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latin typeface="+mn-ea"/>
                <a:ea typeface="+mn-ea"/>
              </a:rPr>
              <a:t>댓글</a:t>
            </a:r>
            <a:r>
              <a:rPr lang="ko-KR" altLang="en-US" sz="1100" b="1" dirty="0" smtClean="0">
                <a:latin typeface="+mn-ea"/>
                <a:ea typeface="+mn-ea"/>
              </a:rPr>
              <a:t> 입력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71448" y="881833"/>
            <a:ext cx="267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멘토링</a:t>
            </a:r>
            <a:r>
              <a:rPr lang="ko-KR" altLang="en-US" sz="2000" dirty="0" smtClean="0">
                <a:latin typeface="+mn-ea"/>
                <a:ea typeface="+mn-ea"/>
              </a:rPr>
              <a:t> 및 취업게시판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87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251520" y="4014812"/>
            <a:ext cx="6768752" cy="11292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5" name="직사각형 54"/>
          <p:cNvSpPr/>
          <p:nvPr/>
        </p:nvSpPr>
        <p:spPr>
          <a:xfrm>
            <a:off x="251520" y="2214612"/>
            <a:ext cx="6768752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26459"/>
              </p:ext>
            </p:extLst>
          </p:nvPr>
        </p:nvGraphicFramePr>
        <p:xfrm>
          <a:off x="7127911" y="171271"/>
          <a:ext cx="1898676" cy="3353925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작성자명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작성년월일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시분초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자신이 쓴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댓글일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경우 수정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삭제버튼 노출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댓글에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달기 버튼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리스트의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달기 버튼을 선택하면 노출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개씩 페이지처리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55431" y="6095383"/>
            <a:ext cx="6520825" cy="43970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3528" y="6199821"/>
            <a:ext cx="29754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 </a:t>
            </a:r>
            <a:r>
              <a:rPr lang="ko-KR" altLang="en-US" sz="900" dirty="0" err="1" smtClean="0">
                <a:latin typeface="+mn-ea"/>
                <a:ea typeface="+mn-ea"/>
              </a:rPr>
              <a:t>이전글</a:t>
            </a:r>
            <a:r>
              <a:rPr lang="ko-KR" altLang="en-US" sz="900" dirty="0" smtClean="0">
                <a:latin typeface="+mn-ea"/>
                <a:ea typeface="+mn-ea"/>
              </a:rPr>
              <a:t>     </a:t>
            </a:r>
            <a:r>
              <a:rPr lang="en-US" altLang="ko-KR" sz="900" b="1" dirty="0">
                <a:latin typeface="+mn-ea"/>
                <a:ea typeface="+mn-ea"/>
              </a:rPr>
              <a:t>2015</a:t>
            </a:r>
            <a:r>
              <a:rPr lang="ko-KR" altLang="en-US" sz="900" b="1" dirty="0">
                <a:latin typeface="+mn-ea"/>
                <a:ea typeface="+mn-ea"/>
              </a:rPr>
              <a:t>학년도「교육실습 동의서」제출 안내 </a:t>
            </a:r>
            <a:endParaRPr lang="ko-KR" altLang="en-US" sz="900" b="1" dirty="0" smtClean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47714" y="6199821"/>
            <a:ext cx="2988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1" dirty="0" smtClean="0">
                <a:latin typeface="+mn-ea"/>
                <a:ea typeface="+mn-ea"/>
              </a:rPr>
              <a:t>2015</a:t>
            </a:r>
            <a:r>
              <a:rPr lang="ko-KR" altLang="en-US" sz="900" b="1" dirty="0">
                <a:latin typeface="+mn-ea"/>
                <a:ea typeface="+mn-ea"/>
              </a:rPr>
              <a:t>학년도「교육실습 동의서」제출 </a:t>
            </a:r>
            <a:r>
              <a:rPr lang="ko-KR" altLang="en-US" sz="900" b="1" dirty="0" smtClean="0">
                <a:latin typeface="+mn-ea"/>
                <a:ea typeface="+mn-ea"/>
              </a:rPr>
              <a:t>안내     </a:t>
            </a:r>
            <a:r>
              <a:rPr lang="ko-KR" altLang="en-US" sz="900" dirty="0" err="1" smtClean="0">
                <a:latin typeface="+mn-ea"/>
                <a:ea typeface="+mn-ea"/>
              </a:rPr>
              <a:t>다음글</a:t>
            </a:r>
            <a:r>
              <a:rPr lang="ko-KR" altLang="en-US" sz="900" dirty="0" smtClean="0">
                <a:latin typeface="+mn-ea"/>
                <a:ea typeface="+mn-ea"/>
              </a:rPr>
              <a:t> </a:t>
            </a:r>
            <a:r>
              <a:rPr lang="en-US" altLang="ko-KR" sz="900" dirty="0" smtClean="0">
                <a:latin typeface="+mn-ea"/>
                <a:ea typeface="+mn-ea"/>
              </a:rPr>
              <a:t>&gt;</a:t>
            </a:r>
            <a:r>
              <a:rPr lang="ko-KR" altLang="en-US" sz="900" b="1" dirty="0" smtClean="0">
                <a:latin typeface="+mn-ea"/>
                <a:ea typeface="+mn-ea"/>
              </a:rPr>
              <a:t> 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3682829" y="6182199"/>
            <a:ext cx="0" cy="2484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8539" y="774452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rgbClr val="0070C0"/>
                </a:solidFill>
                <a:latin typeface="+mn-ea"/>
                <a:ea typeface="+mn-ea"/>
              </a:rPr>
              <a:t>태양처럼살자</a:t>
            </a:r>
            <a:endParaRPr lang="ko-KR" altLang="en-US" sz="900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7005" y="774452"/>
            <a:ext cx="418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취업게시판 </a:t>
            </a:r>
            <a:r>
              <a:rPr lang="en-US" altLang="ko-KR" sz="700" dirty="0">
                <a:latin typeface="+mn-ea"/>
                <a:ea typeface="+mn-ea"/>
              </a:rPr>
              <a:t>DB</a:t>
            </a:r>
            <a:r>
              <a:rPr lang="ko-KR" altLang="en-US" sz="700" dirty="0">
                <a:latin typeface="+mn-ea"/>
                <a:ea typeface="+mn-ea"/>
              </a:rPr>
              <a:t>만 다른 계정으로 따로 관리하기라도 하나요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자유게시판 등은 문제없었는데 유독 </a:t>
            </a:r>
            <a:r>
              <a:rPr lang="ko-KR" altLang="en-US" sz="700" dirty="0" err="1">
                <a:latin typeface="+mn-ea"/>
                <a:ea typeface="+mn-ea"/>
              </a:rPr>
              <a:t>취게만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문제있었다는게</a:t>
            </a:r>
            <a:r>
              <a:rPr lang="ko-KR" altLang="en-US" sz="700" dirty="0">
                <a:latin typeface="+mn-ea"/>
                <a:ea typeface="+mn-ea"/>
              </a:rPr>
              <a:t> 이상하네요</a:t>
            </a:r>
            <a:r>
              <a:rPr lang="en-US" altLang="ko-KR" sz="700" dirty="0" smtClean="0">
                <a:latin typeface="+mn-ea"/>
                <a:ea typeface="+mn-ea"/>
              </a:rPr>
              <a:t>..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여러 사람들의 반발 때문에 슬며시 원상복구 시켜놓고 </a:t>
            </a:r>
            <a:r>
              <a:rPr lang="ko-KR" altLang="en-US" sz="700" dirty="0" err="1">
                <a:latin typeface="+mn-ea"/>
                <a:ea typeface="+mn-ea"/>
              </a:rPr>
              <a:t>핑계대는</a:t>
            </a:r>
            <a:r>
              <a:rPr lang="ko-KR" altLang="en-US" sz="700" dirty="0">
                <a:latin typeface="+mn-ea"/>
                <a:ea typeface="+mn-ea"/>
              </a:rPr>
              <a:t> 것처럼 </a:t>
            </a:r>
            <a:r>
              <a:rPr lang="ko-KR" altLang="en-US" sz="700" dirty="0" err="1">
                <a:latin typeface="+mn-ea"/>
                <a:ea typeface="+mn-ea"/>
              </a:rPr>
              <a:t>보이는건</a:t>
            </a:r>
            <a:r>
              <a:rPr lang="ko-KR" altLang="en-US" sz="700" dirty="0">
                <a:latin typeface="+mn-ea"/>
                <a:ea typeface="+mn-ea"/>
              </a:rPr>
              <a:t> 저뿐인가요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이 글 </a:t>
            </a:r>
            <a:r>
              <a:rPr lang="ko-KR" altLang="en-US" sz="700" dirty="0" err="1">
                <a:latin typeface="+mn-ea"/>
                <a:ea typeface="+mn-ea"/>
              </a:rPr>
              <a:t>올리신지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3</a:t>
            </a:r>
            <a:r>
              <a:rPr lang="ko-KR" altLang="en-US" sz="700" dirty="0">
                <a:latin typeface="+mn-ea"/>
                <a:ea typeface="+mn-ea"/>
              </a:rPr>
              <a:t>주가 넘었는데 </a:t>
            </a:r>
            <a:r>
              <a:rPr lang="ko-KR" altLang="en-US" sz="700" dirty="0" err="1">
                <a:latin typeface="+mn-ea"/>
                <a:ea typeface="+mn-ea"/>
              </a:rPr>
              <a:t>관련공지글은</a:t>
            </a:r>
            <a:r>
              <a:rPr lang="ko-KR" altLang="en-US" sz="700" dirty="0">
                <a:latin typeface="+mn-ea"/>
                <a:ea typeface="+mn-ea"/>
              </a:rPr>
              <a:t> 언제 </a:t>
            </a:r>
            <a:r>
              <a:rPr lang="ko-KR" altLang="en-US" sz="700" dirty="0" err="1">
                <a:latin typeface="+mn-ea"/>
                <a:ea typeface="+mn-ea"/>
              </a:rPr>
              <a:t>올리실건지</a:t>
            </a:r>
            <a:r>
              <a:rPr lang="en-US" altLang="ko-KR" sz="700" dirty="0">
                <a:latin typeface="+mn-ea"/>
                <a:ea typeface="+mn-ea"/>
              </a:rPr>
              <a:t>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9400" y="1567176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rgbClr val="0070C0"/>
                </a:solidFill>
                <a:latin typeface="+mn-ea"/>
                <a:ea typeface="+mn-ea"/>
              </a:rPr>
              <a:t>태양처럼살자</a:t>
            </a:r>
            <a:endParaRPr lang="ko-KR" altLang="en-US" sz="900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7865" y="1567176"/>
            <a:ext cx="395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취업게시판 </a:t>
            </a:r>
            <a:r>
              <a:rPr lang="en-US" altLang="ko-KR" sz="700" dirty="0">
                <a:latin typeface="+mn-ea"/>
                <a:ea typeface="+mn-ea"/>
              </a:rPr>
              <a:t>DB</a:t>
            </a:r>
            <a:r>
              <a:rPr lang="ko-KR" altLang="en-US" sz="700" dirty="0">
                <a:latin typeface="+mn-ea"/>
                <a:ea typeface="+mn-ea"/>
              </a:rPr>
              <a:t>만 다른 계정으로 따로 관리하기라도 하나요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자유게시판 등은 문제없었는데 유독 </a:t>
            </a:r>
            <a:r>
              <a:rPr lang="ko-KR" altLang="en-US" sz="700" dirty="0" err="1">
                <a:latin typeface="+mn-ea"/>
                <a:ea typeface="+mn-ea"/>
              </a:rPr>
              <a:t>취게만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문제있었다는게</a:t>
            </a:r>
            <a:r>
              <a:rPr lang="ko-KR" altLang="en-US" sz="700" dirty="0">
                <a:latin typeface="+mn-ea"/>
                <a:ea typeface="+mn-ea"/>
              </a:rPr>
              <a:t> 이상하네요</a:t>
            </a:r>
            <a:r>
              <a:rPr lang="en-US" altLang="ko-KR" sz="700" dirty="0" smtClean="0">
                <a:latin typeface="+mn-ea"/>
                <a:ea typeface="+mn-ea"/>
              </a:rPr>
              <a:t>..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여러 사람들의 반발 때문에 슬며시 원상복구 시켜놓고 </a:t>
            </a:r>
            <a:r>
              <a:rPr lang="ko-KR" altLang="en-US" sz="700" dirty="0" err="1">
                <a:latin typeface="+mn-ea"/>
                <a:ea typeface="+mn-ea"/>
              </a:rPr>
              <a:t>핑계대는</a:t>
            </a:r>
            <a:r>
              <a:rPr lang="ko-KR" altLang="en-US" sz="700" dirty="0">
                <a:latin typeface="+mn-ea"/>
                <a:ea typeface="+mn-ea"/>
              </a:rPr>
              <a:t> 것처럼 </a:t>
            </a:r>
            <a:r>
              <a:rPr lang="ko-KR" altLang="en-US" sz="700" dirty="0" err="1">
                <a:latin typeface="+mn-ea"/>
                <a:ea typeface="+mn-ea"/>
              </a:rPr>
              <a:t>보이는건</a:t>
            </a:r>
            <a:r>
              <a:rPr lang="ko-KR" altLang="en-US" sz="700" dirty="0">
                <a:latin typeface="+mn-ea"/>
                <a:ea typeface="+mn-ea"/>
              </a:rPr>
              <a:t> 저뿐인가요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이 글 </a:t>
            </a:r>
            <a:r>
              <a:rPr lang="ko-KR" altLang="en-US" sz="700" dirty="0" err="1">
                <a:latin typeface="+mn-ea"/>
                <a:ea typeface="+mn-ea"/>
              </a:rPr>
              <a:t>올리신지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3</a:t>
            </a:r>
            <a:r>
              <a:rPr lang="ko-KR" altLang="en-US" sz="700" dirty="0">
                <a:latin typeface="+mn-ea"/>
                <a:ea typeface="+mn-ea"/>
              </a:rPr>
              <a:t>주가 넘었는데 </a:t>
            </a:r>
            <a:r>
              <a:rPr lang="ko-KR" altLang="en-US" sz="700" dirty="0" err="1">
                <a:latin typeface="+mn-ea"/>
                <a:ea typeface="+mn-ea"/>
              </a:rPr>
              <a:t>관련공지글은</a:t>
            </a:r>
            <a:r>
              <a:rPr lang="ko-KR" altLang="en-US" sz="700" dirty="0">
                <a:latin typeface="+mn-ea"/>
                <a:ea typeface="+mn-ea"/>
              </a:rPr>
              <a:t> 언제 </a:t>
            </a:r>
            <a:r>
              <a:rPr lang="ko-KR" altLang="en-US" sz="700" dirty="0" err="1">
                <a:latin typeface="+mn-ea"/>
                <a:ea typeface="+mn-ea"/>
              </a:rPr>
              <a:t>올리실건지</a:t>
            </a:r>
            <a:r>
              <a:rPr lang="en-US" altLang="ko-KR" sz="700" dirty="0">
                <a:latin typeface="+mn-ea"/>
                <a:ea typeface="+mn-ea"/>
              </a:rPr>
              <a:t>..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7231" y="2367975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rgbClr val="0070C0"/>
                </a:solidFill>
                <a:latin typeface="+mn-ea"/>
                <a:ea typeface="+mn-ea"/>
              </a:rPr>
              <a:t>태양처럼살자</a:t>
            </a:r>
            <a:endParaRPr lang="ko-KR" altLang="en-US" sz="900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35697" y="2367975"/>
            <a:ext cx="33123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취업게시판 </a:t>
            </a:r>
            <a:r>
              <a:rPr lang="en-US" altLang="ko-KR" sz="700" dirty="0">
                <a:latin typeface="+mn-ea"/>
                <a:ea typeface="+mn-ea"/>
              </a:rPr>
              <a:t>DB</a:t>
            </a:r>
            <a:r>
              <a:rPr lang="ko-KR" altLang="en-US" sz="700" dirty="0">
                <a:latin typeface="+mn-ea"/>
                <a:ea typeface="+mn-ea"/>
              </a:rPr>
              <a:t>만 다른 계정으로 따로 관리하기라도 하나요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자유게시판 등은 문제없었는데 유독 </a:t>
            </a:r>
            <a:r>
              <a:rPr lang="ko-KR" altLang="en-US" sz="700" dirty="0" err="1">
                <a:latin typeface="+mn-ea"/>
                <a:ea typeface="+mn-ea"/>
              </a:rPr>
              <a:t>취게만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문제있었다는게</a:t>
            </a:r>
            <a:r>
              <a:rPr lang="ko-KR" altLang="en-US" sz="700" dirty="0">
                <a:latin typeface="+mn-ea"/>
                <a:ea typeface="+mn-ea"/>
              </a:rPr>
              <a:t> 이상하네요</a:t>
            </a:r>
            <a:r>
              <a:rPr lang="en-US" altLang="ko-KR" sz="700" dirty="0" smtClean="0">
                <a:latin typeface="+mn-ea"/>
                <a:ea typeface="+mn-ea"/>
              </a:rPr>
              <a:t>..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여러 사람들의 반발 때문에 슬며시 원상복구 시켜놓고 </a:t>
            </a:r>
            <a:r>
              <a:rPr lang="ko-KR" altLang="en-US" sz="700" dirty="0" err="1">
                <a:latin typeface="+mn-ea"/>
                <a:ea typeface="+mn-ea"/>
              </a:rPr>
              <a:t>핑계대는</a:t>
            </a:r>
            <a:r>
              <a:rPr lang="ko-KR" altLang="en-US" sz="700" dirty="0">
                <a:latin typeface="+mn-ea"/>
                <a:ea typeface="+mn-ea"/>
              </a:rPr>
              <a:t> 것처럼 </a:t>
            </a:r>
            <a:r>
              <a:rPr lang="ko-KR" altLang="en-US" sz="700" dirty="0" err="1">
                <a:latin typeface="+mn-ea"/>
                <a:ea typeface="+mn-ea"/>
              </a:rPr>
              <a:t>보이는건</a:t>
            </a:r>
            <a:r>
              <a:rPr lang="ko-KR" altLang="en-US" sz="700" dirty="0">
                <a:latin typeface="+mn-ea"/>
                <a:ea typeface="+mn-ea"/>
              </a:rPr>
              <a:t> 저뿐인가요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이 글 </a:t>
            </a:r>
            <a:r>
              <a:rPr lang="ko-KR" altLang="en-US" sz="700" dirty="0" err="1">
                <a:latin typeface="+mn-ea"/>
                <a:ea typeface="+mn-ea"/>
              </a:rPr>
              <a:t>올리신지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3</a:t>
            </a:r>
            <a:r>
              <a:rPr lang="ko-KR" altLang="en-US" sz="700" dirty="0">
                <a:latin typeface="+mn-ea"/>
                <a:ea typeface="+mn-ea"/>
              </a:rPr>
              <a:t>주가 넘었는데 </a:t>
            </a:r>
            <a:r>
              <a:rPr lang="ko-KR" altLang="en-US" sz="700" dirty="0" err="1">
                <a:latin typeface="+mn-ea"/>
                <a:ea typeface="+mn-ea"/>
              </a:rPr>
              <a:t>관련공지글은</a:t>
            </a:r>
            <a:r>
              <a:rPr lang="ko-KR" altLang="en-US" sz="700" dirty="0">
                <a:latin typeface="+mn-ea"/>
                <a:ea typeface="+mn-ea"/>
              </a:rPr>
              <a:t> 언제 </a:t>
            </a:r>
            <a:r>
              <a:rPr lang="ko-KR" altLang="en-US" sz="700" dirty="0" err="1">
                <a:latin typeface="+mn-ea"/>
                <a:ea typeface="+mn-ea"/>
              </a:rPr>
              <a:t>올리실건지</a:t>
            </a:r>
            <a:r>
              <a:rPr lang="en-US" altLang="ko-KR" sz="700" dirty="0">
                <a:latin typeface="+mn-ea"/>
                <a:ea typeface="+mn-ea"/>
              </a:rPr>
              <a:t>..</a:t>
            </a:r>
          </a:p>
        </p:txBody>
      </p:sp>
      <p:cxnSp>
        <p:nvCxnSpPr>
          <p:cNvPr id="25" name="꺾인 연결선 24"/>
          <p:cNvCxnSpPr/>
          <p:nvPr/>
        </p:nvCxnSpPr>
        <p:spPr>
          <a:xfrm>
            <a:off x="452555" y="2483391"/>
            <a:ext cx="414025" cy="1874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47664" y="411822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solidFill>
                  <a:srgbClr val="0070C0"/>
                </a:solidFill>
                <a:latin typeface="+mn-ea"/>
                <a:ea typeface="+mn-ea"/>
              </a:rPr>
              <a:t>태양처럼살자</a:t>
            </a:r>
            <a:endParaRPr lang="ko-KR" altLang="en-US" sz="900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86129" y="4118228"/>
            <a:ext cx="251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취업게시판 </a:t>
            </a:r>
            <a:r>
              <a:rPr lang="en-US" altLang="ko-KR" sz="700" dirty="0">
                <a:latin typeface="+mn-ea"/>
                <a:ea typeface="+mn-ea"/>
              </a:rPr>
              <a:t>DB</a:t>
            </a:r>
            <a:r>
              <a:rPr lang="ko-KR" altLang="en-US" sz="700" dirty="0">
                <a:latin typeface="+mn-ea"/>
                <a:ea typeface="+mn-ea"/>
              </a:rPr>
              <a:t>만 다른 계정으로 따로 관리하기라도 하나요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자유게시판 등은 문제없었는데 유독 </a:t>
            </a:r>
            <a:r>
              <a:rPr lang="ko-KR" altLang="en-US" sz="700" dirty="0" err="1">
                <a:latin typeface="+mn-ea"/>
                <a:ea typeface="+mn-ea"/>
              </a:rPr>
              <a:t>취게만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ko-KR" altLang="en-US" sz="700" dirty="0" err="1">
                <a:latin typeface="+mn-ea"/>
                <a:ea typeface="+mn-ea"/>
              </a:rPr>
              <a:t>문제있었다는게</a:t>
            </a:r>
            <a:r>
              <a:rPr lang="ko-KR" altLang="en-US" sz="700" dirty="0">
                <a:latin typeface="+mn-ea"/>
                <a:ea typeface="+mn-ea"/>
              </a:rPr>
              <a:t> 이상하네요</a:t>
            </a:r>
            <a:r>
              <a:rPr lang="en-US" altLang="ko-KR" sz="700" dirty="0" smtClean="0">
                <a:latin typeface="+mn-ea"/>
                <a:ea typeface="+mn-ea"/>
              </a:rPr>
              <a:t>..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여러 사람들의 반발 때문에 슬며시 원상복구 시켜놓고 </a:t>
            </a:r>
            <a:r>
              <a:rPr lang="ko-KR" altLang="en-US" sz="700" dirty="0" err="1">
                <a:latin typeface="+mn-ea"/>
                <a:ea typeface="+mn-ea"/>
              </a:rPr>
              <a:t>핑계대는</a:t>
            </a:r>
            <a:r>
              <a:rPr lang="ko-KR" altLang="en-US" sz="700" dirty="0">
                <a:latin typeface="+mn-ea"/>
                <a:ea typeface="+mn-ea"/>
              </a:rPr>
              <a:t> 것처럼 </a:t>
            </a:r>
            <a:r>
              <a:rPr lang="ko-KR" altLang="en-US" sz="700" dirty="0" err="1">
                <a:latin typeface="+mn-ea"/>
                <a:ea typeface="+mn-ea"/>
              </a:rPr>
              <a:t>보이는건</a:t>
            </a:r>
            <a:r>
              <a:rPr lang="ko-KR" altLang="en-US" sz="700" dirty="0">
                <a:latin typeface="+mn-ea"/>
                <a:ea typeface="+mn-ea"/>
              </a:rPr>
              <a:t> 저뿐인가요</a:t>
            </a:r>
            <a:r>
              <a:rPr lang="en-US" altLang="ko-KR" sz="700" dirty="0" smtClean="0">
                <a:latin typeface="+mn-ea"/>
                <a:ea typeface="+mn-ea"/>
              </a:rPr>
              <a:t>?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이 글 </a:t>
            </a:r>
            <a:r>
              <a:rPr lang="ko-KR" altLang="en-US" sz="700" dirty="0" err="1">
                <a:latin typeface="+mn-ea"/>
                <a:ea typeface="+mn-ea"/>
              </a:rPr>
              <a:t>올리신지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3</a:t>
            </a:r>
            <a:r>
              <a:rPr lang="ko-KR" altLang="en-US" sz="700" dirty="0">
                <a:latin typeface="+mn-ea"/>
                <a:ea typeface="+mn-ea"/>
              </a:rPr>
              <a:t>주가 넘었는데 </a:t>
            </a:r>
            <a:r>
              <a:rPr lang="ko-KR" altLang="en-US" sz="700" dirty="0" err="1">
                <a:latin typeface="+mn-ea"/>
                <a:ea typeface="+mn-ea"/>
              </a:rPr>
              <a:t>관련공지글은</a:t>
            </a:r>
            <a:r>
              <a:rPr lang="ko-KR" altLang="en-US" sz="700" dirty="0">
                <a:latin typeface="+mn-ea"/>
                <a:ea typeface="+mn-ea"/>
              </a:rPr>
              <a:t> 언제 </a:t>
            </a:r>
            <a:r>
              <a:rPr lang="ko-KR" altLang="en-US" sz="700" dirty="0" err="1">
                <a:latin typeface="+mn-ea"/>
                <a:ea typeface="+mn-ea"/>
              </a:rPr>
              <a:t>올리실건지</a:t>
            </a:r>
            <a:r>
              <a:rPr lang="en-US" altLang="ko-KR" sz="700" dirty="0">
                <a:latin typeface="+mn-ea"/>
                <a:ea typeface="+mn-ea"/>
              </a:rPr>
              <a:t>..</a:t>
            </a:r>
          </a:p>
        </p:txBody>
      </p:sp>
      <p:cxnSp>
        <p:nvCxnSpPr>
          <p:cNvPr id="50" name="꺾인 연결선 49"/>
          <p:cNvCxnSpPr/>
          <p:nvPr/>
        </p:nvCxnSpPr>
        <p:spPr>
          <a:xfrm>
            <a:off x="1102988" y="4233644"/>
            <a:ext cx="414025" cy="1874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0234" y="988153"/>
            <a:ext cx="415498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삭제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35470" y="988153"/>
            <a:ext cx="415498" cy="23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수정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46875" y="988153"/>
            <a:ext cx="415498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댓글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56" y="1319270"/>
            <a:ext cx="190500" cy="161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69" y="1319270"/>
            <a:ext cx="190500" cy="1619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82" y="1338319"/>
            <a:ext cx="114300" cy="12382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46875" y="1755453"/>
            <a:ext cx="415498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댓글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57849" y="746641"/>
            <a:ext cx="1096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2015.05.19 17:27:40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41873" y="1789174"/>
            <a:ext cx="989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2015.05.19 17:27:40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46875" y="2526262"/>
            <a:ext cx="415498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댓글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41873" y="2559983"/>
            <a:ext cx="989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2015.05.19 17:27:40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39329" y="4372987"/>
            <a:ext cx="415498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댓글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34327" y="4406708"/>
            <a:ext cx="9893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2015.05.19 17:27:40</a:t>
            </a:r>
          </a:p>
        </p:txBody>
      </p:sp>
      <p:sp>
        <p:nvSpPr>
          <p:cNvPr id="63" name="타원 62"/>
          <p:cNvSpPr/>
          <p:nvPr/>
        </p:nvSpPr>
        <p:spPr>
          <a:xfrm>
            <a:off x="2257049" y="523700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5</a:t>
            </a:r>
            <a:endParaRPr lang="ko-KR" altLang="en-US" sz="1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2465847" y="5223887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87653" y="59595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68" name="타원 67"/>
          <p:cNvSpPr/>
          <p:nvPr/>
        </p:nvSpPr>
        <p:spPr>
          <a:xfrm>
            <a:off x="5292279" y="988153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69" name="타원 68"/>
          <p:cNvSpPr/>
          <p:nvPr/>
        </p:nvSpPr>
        <p:spPr>
          <a:xfrm>
            <a:off x="6529002" y="236035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72" name="직사각형 71"/>
          <p:cNvSpPr/>
          <p:nvPr/>
        </p:nvSpPr>
        <p:spPr>
          <a:xfrm>
            <a:off x="422658" y="3302753"/>
            <a:ext cx="5773624" cy="49958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댓글을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입력해주세요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308213" y="3294732"/>
            <a:ext cx="504056" cy="49958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/>
              <a:t>댓글</a:t>
            </a:r>
            <a:endParaRPr lang="en-US" altLang="ko-KR" sz="900" b="1" dirty="0"/>
          </a:p>
          <a:p>
            <a:pPr algn="ctr"/>
            <a:r>
              <a:rPr lang="ko-KR" altLang="en-US" sz="900" b="1" dirty="0" smtClean="0"/>
              <a:t>등록</a:t>
            </a:r>
            <a:endParaRPr lang="ko-KR" altLang="en-US" sz="900" b="1" dirty="0"/>
          </a:p>
        </p:txBody>
      </p:sp>
      <p:sp>
        <p:nvSpPr>
          <p:cNvPr id="74" name="타원 73"/>
          <p:cNvSpPr/>
          <p:nvPr/>
        </p:nvSpPr>
        <p:spPr>
          <a:xfrm>
            <a:off x="336340" y="3166645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14611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80218"/>
              </p:ext>
            </p:extLst>
          </p:nvPr>
        </p:nvGraphicFramePr>
        <p:xfrm>
          <a:off x="7127911" y="171271"/>
          <a:ext cx="1898676" cy="3518537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등록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사용자 에디터 권한 여부 확인 필요</a:t>
                      </a:r>
                      <a:endParaRPr lang="en-US" altLang="ko-KR" sz="800" b="0" baseline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목록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화면일 경우 목록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멘토링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및 취업게시판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26748"/>
              </p:ext>
            </p:extLst>
          </p:nvPr>
        </p:nvGraphicFramePr>
        <p:xfrm>
          <a:off x="245543" y="1350516"/>
          <a:ext cx="6716111" cy="324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545"/>
                <a:gridCol w="5581566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첨부파일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76310" y="1422524"/>
            <a:ext cx="5262783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30" name="Text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91409" y="1782564"/>
            <a:ext cx="5262783" cy="237626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31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91409" y="4296895"/>
            <a:ext cx="1136375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32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629295" y="4296895"/>
            <a:ext cx="646561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찾아보기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72786" y="4734892"/>
            <a:ext cx="705838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등록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2789989" y="4734892"/>
            <a:ext cx="705838" cy="2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목록</a:t>
            </a:r>
            <a:endParaRPr lang="ko-KR" altLang="en-US" sz="900" dirty="0"/>
          </a:p>
        </p:txBody>
      </p:sp>
      <p:sp>
        <p:nvSpPr>
          <p:cNvPr id="35" name="직사각형 34"/>
          <p:cNvSpPr/>
          <p:nvPr/>
        </p:nvSpPr>
        <p:spPr>
          <a:xfrm>
            <a:off x="3219867" y="5165921"/>
            <a:ext cx="705838" cy="28803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수정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2437070" y="5165921"/>
            <a:ext cx="705838" cy="288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목록</a:t>
            </a:r>
            <a:endParaRPr lang="ko-KR" altLang="en-US" sz="900" dirty="0"/>
          </a:p>
        </p:txBody>
      </p:sp>
      <p:sp>
        <p:nvSpPr>
          <p:cNvPr id="40" name="직사각형 39"/>
          <p:cNvSpPr/>
          <p:nvPr/>
        </p:nvSpPr>
        <p:spPr>
          <a:xfrm>
            <a:off x="4010178" y="5166940"/>
            <a:ext cx="705838" cy="2880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삭제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2271448" y="881833"/>
            <a:ext cx="267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멘토링</a:t>
            </a:r>
            <a:r>
              <a:rPr lang="ko-KR" altLang="en-US" sz="2000" dirty="0" smtClean="0">
                <a:latin typeface="+mn-ea"/>
                <a:ea typeface="+mn-ea"/>
              </a:rPr>
              <a:t> 및 취업게시판</a:t>
            </a:r>
          </a:p>
        </p:txBody>
      </p:sp>
      <p:sp>
        <p:nvSpPr>
          <p:cNvPr id="27" name="타원 26"/>
          <p:cNvSpPr/>
          <p:nvPr/>
        </p:nvSpPr>
        <p:spPr>
          <a:xfrm>
            <a:off x="167631" y="1281943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2187559" y="495182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50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05643"/>
              </p:ext>
            </p:extLst>
          </p:nvPr>
        </p:nvGraphicFramePr>
        <p:xfrm>
          <a:off x="7127911" y="171271"/>
          <a:ext cx="1898676" cy="319546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상세페이지 </a:t>
                      </a:r>
                      <a:r>
                        <a:rPr lang="ko-KR" altLang="en-US" sz="800" baseline="0" dirty="0" err="1" smtClean="0">
                          <a:latin typeface="+mn-ea"/>
                          <a:ea typeface="+mn-ea"/>
                        </a:rPr>
                        <a:t>멘토링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 및 취업게시판과 같습니다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자유게시판 목록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커뮤니티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자유게시판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54700" y="1154492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 8"/>
          <p:cNvSpPr/>
          <p:nvPr/>
        </p:nvSpPr>
        <p:spPr>
          <a:xfrm rot="16200000">
            <a:off x="355431" y="964752"/>
            <a:ext cx="110338" cy="110338"/>
          </a:xfrm>
          <a:prstGeom prst="rightArrow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422657" y="893686"/>
            <a:ext cx="1503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&gt; </a:t>
            </a:r>
            <a:r>
              <a:rPr lang="ko-KR" altLang="en-US" sz="900" dirty="0" smtClean="0">
                <a:latin typeface="+mn-ea"/>
                <a:ea typeface="+mn-ea"/>
              </a:rPr>
              <a:t>커뮤니티 </a:t>
            </a:r>
            <a:r>
              <a:rPr lang="en-US" altLang="ko-KR" sz="900" dirty="0" smtClean="0">
                <a:latin typeface="+mn-ea"/>
                <a:ea typeface="+mn-ea"/>
              </a:rPr>
              <a:t>&gt; </a:t>
            </a:r>
            <a:r>
              <a:rPr lang="ko-KR" altLang="en-US" sz="900" dirty="0" smtClean="0">
                <a:latin typeface="+mn-ea"/>
                <a:ea typeface="+mn-ea"/>
              </a:rPr>
              <a:t>자유게시판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65847" y="4590876"/>
            <a:ext cx="2212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&lt;&lt;   &lt;   1 2 3 4 5 6 7 8 9 10   &gt;   &gt;&gt;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251520" y="1350516"/>
          <a:ext cx="6624735" cy="300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631"/>
                <a:gridCol w="3511528"/>
                <a:gridCol w="1143288"/>
                <a:gridCol w="1143288"/>
              </a:tblGrid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제목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조회수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2015-1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학기 공통기초과학과목 중간시험 일정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공지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ko-KR" altLang="en-US" sz="8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학년도「교육실습 동의서」제출 안내 </a:t>
                      </a:r>
                      <a:endParaRPr lang="ko-KR" altLang="en-US" sz="8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성적표기 및 학사경고 제도 변경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컴퓨터지원제도 대체인정교과목 안내 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2015-05-19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9" name="Drop-Down Box"/>
          <p:cNvGrpSpPr/>
          <p:nvPr>
            <p:custDataLst>
              <p:tags r:id="rId1"/>
            </p:custDataLst>
          </p:nvPr>
        </p:nvGrpSpPr>
        <p:grpSpPr>
          <a:xfrm>
            <a:off x="2285557" y="5008626"/>
            <a:ext cx="846756" cy="216024"/>
            <a:chOff x="2724498" y="1428999"/>
            <a:chExt cx="1251978" cy="205203"/>
          </a:xfrm>
        </p:grpSpPr>
        <p:sp>
          <p:nvSpPr>
            <p:cNvPr id="60" name="Text Box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24498" y="1428999"/>
              <a:ext cx="976472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effectLst/>
                  <a:latin typeface="+mn-ea"/>
                  <a:cs typeface="Calibri" pitchFamily="34" charset="0"/>
                </a:rPr>
                <a:t>전체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1" name="Drop-Down Arrow Box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700296" y="1429002"/>
              <a:ext cx="276180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62" name="Drop-Down Arrow"/>
            <p:cNvSpPr/>
            <p:nvPr>
              <p:custDataLst>
                <p:tags r:id="rId7"/>
              </p:custDataLst>
            </p:nvPr>
          </p:nvSpPr>
          <p:spPr>
            <a:xfrm rot="10800000">
              <a:off x="3776457" y="1495862"/>
              <a:ext cx="123840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63" name="Text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187516" y="5007511"/>
            <a:ext cx="1156308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+mn-ea"/>
              <a:cs typeface="Calibri" pitchFamily="34" charset="0"/>
            </a:endParaRPr>
          </a:p>
        </p:txBody>
      </p:sp>
      <p:sp>
        <p:nvSpPr>
          <p:cNvPr id="64" name="Text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431411" y="5007511"/>
            <a:ext cx="500629" cy="216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  <a:cs typeface="Calibri" pitchFamily="34" charset="0"/>
              </a:rPr>
              <a:t>검색</a:t>
            </a:r>
            <a:endParaRPr lang="en-US" altLang="ko-KR" sz="800" dirty="0"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  <p:sp>
        <p:nvSpPr>
          <p:cNvPr id="65" name="Text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285100" y="5223534"/>
            <a:ext cx="795689" cy="6854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2400" rIns="162000" bIns="32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effectLst/>
                <a:latin typeface="+mn-ea"/>
                <a:cs typeface="Calibri" pitchFamily="34" charset="0"/>
              </a:rPr>
              <a:t>제목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altLang="ko-KR" sz="800" dirty="0" smtClean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제목 </a:t>
            </a:r>
            <a:r>
              <a:rPr lang="en-US" altLang="ko-KR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+ </a:t>
            </a:r>
            <a:r>
              <a:rPr lang="ko-KR" altLang="en-US" sz="800" dirty="0" smtClean="0">
                <a:solidFill>
                  <a:srgbClr val="262626"/>
                </a:solidFill>
                <a:latin typeface="+mn-ea"/>
                <a:cs typeface="Calibri" pitchFamily="34" charset="0"/>
              </a:rPr>
              <a:t>내용</a:t>
            </a:r>
            <a:endParaRPr lang="en-US" sz="800" dirty="0">
              <a:solidFill>
                <a:srgbClr val="262626"/>
              </a:solidFill>
              <a:effectLst/>
              <a:latin typeface="+mn-ea"/>
              <a:cs typeface="Calibri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52718" y="4533676"/>
            <a:ext cx="705838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글쓰기</a:t>
            </a:r>
            <a:endParaRPr lang="ko-KR" altLang="en-US" sz="9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8849" y="2246696"/>
            <a:ext cx="114871" cy="1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회원가입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46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84901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비밀번호 입력 후 로그인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저장 기능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3130651" y="8818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  <a:ea typeface="+mn-ea"/>
              </a:rPr>
              <a:t>로그인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1756939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한양대학교 기계공학부 회원 로그인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9672" y="2131563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아이디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4694" y="2549359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bg1">
                    <a:lumMod val="65000"/>
                  </a:schemeClr>
                </a:solidFill>
              </a:rPr>
              <a:t>비밀번호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5976" y="2138783"/>
            <a:ext cx="698608" cy="69860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3061046" y="2991892"/>
            <a:ext cx="1309974" cy="230832"/>
          </a:xfrm>
          <a:prstGeom prst="rect">
            <a:avLst/>
          </a:prstGeom>
          <a:ln w="127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아이디</a:t>
            </a:r>
            <a:r>
              <a:rPr lang="en-US" altLang="ko-KR" sz="900" dirty="0" smtClean="0">
                <a:latin typeface="+mn-ea"/>
                <a:ea typeface="+mn-ea"/>
              </a:rPr>
              <a:t>/</a:t>
            </a:r>
            <a:r>
              <a:rPr lang="ko-KR" altLang="en-US" sz="900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29725" y="2991892"/>
            <a:ext cx="646331" cy="230832"/>
          </a:xfrm>
          <a:prstGeom prst="rect">
            <a:avLst/>
          </a:prstGeom>
          <a:ln w="127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회원가입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9672" y="3043493"/>
            <a:ext cx="114056" cy="114056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2087460" y="2985105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아이디 저장</a:t>
            </a:r>
          </a:p>
        </p:txBody>
      </p:sp>
      <p:sp>
        <p:nvSpPr>
          <p:cNvPr id="26" name="타원 25"/>
          <p:cNvSpPr/>
          <p:nvPr/>
        </p:nvSpPr>
        <p:spPr>
          <a:xfrm>
            <a:off x="1823815" y="1676352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7" name="타원 26"/>
          <p:cNvSpPr/>
          <p:nvPr/>
        </p:nvSpPr>
        <p:spPr>
          <a:xfrm>
            <a:off x="1806441" y="3138835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6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1235"/>
              </p:ext>
            </p:extLst>
          </p:nvPr>
        </p:nvGraphicFramePr>
        <p:xfrm>
          <a:off x="7127911" y="171271"/>
          <a:ext cx="1898676" cy="3396617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아이디찾기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확인 화면 이동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비밀번호찾기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전송 알림 화면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아이디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/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비밀번호찾기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입력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아이디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비밀번호 찾기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265832" y="881833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아이디</a:t>
            </a:r>
            <a:r>
              <a:rPr lang="en-US" altLang="ko-KR" sz="2000" dirty="0" smtClean="0">
                <a:latin typeface="+mn-ea"/>
                <a:ea typeface="+mn-ea"/>
              </a:rPr>
              <a:t>/</a:t>
            </a:r>
            <a:r>
              <a:rPr lang="ko-KR" altLang="en-US" sz="2000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8920" y="164047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아이디 찾기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920" y="202670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이름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8920" y="24267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+mn-ea"/>
                <a:ea typeface="+mn-ea"/>
              </a:rPr>
              <a:t>이메일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05907" y="2015100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05906" y="2416329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00177" y="2934692"/>
            <a:ext cx="705838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확인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753296" y="163854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53296" y="2024774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아이디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53296" y="2424805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이름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90283" y="2013172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90282" y="2414401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84553" y="3349053"/>
            <a:ext cx="705838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확인</a:t>
            </a:r>
            <a:endParaRPr lang="ko-KR" alt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3765670" y="281545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+mn-ea"/>
                <a:ea typeface="+mn-ea"/>
              </a:rPr>
              <a:t>이메일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90282" y="2815456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85031" y="1555385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8" name="타원 37"/>
          <p:cNvSpPr/>
          <p:nvPr/>
        </p:nvSpPr>
        <p:spPr>
          <a:xfrm>
            <a:off x="3678227" y="153769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632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2764"/>
              </p:ext>
            </p:extLst>
          </p:nvPr>
        </p:nvGraphicFramePr>
        <p:xfrm>
          <a:off x="7127911" y="171271"/>
          <a:ext cx="1898676" cy="656038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비주얼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영역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개의 슬로건과 이미지가 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3~5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 간격으로 슬라이딩 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주요 게시판의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또는 관리자가 설정한 글이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메인에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컨텐츠가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제목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아이콘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형태로 노출됩니다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상단영역 알림 배너 영역 초기 화면접속 시 표시됩니다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다음페이지 설명 참고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관련사이트 링크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ABEEK -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3"/>
                        </a:rPr>
                        <a:t>http://abk.hanyang.ac.kr/index.html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한국장학재단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-http://www.kosaf.go.kr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병무청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4"/>
                        </a:rPr>
                        <a:t>http://www.mma.go.kr/kor/index.html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대학원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5"/>
                        </a:rPr>
                        <a:t>http://www.sgs.hanyang.ac.kr/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유학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-http://www.hackersuhak.com/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취업포털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6"/>
                        </a:rPr>
                        <a:t>http://www.jobkorea.co.kr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하이브레인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7"/>
                        </a:rPr>
                        <a:t>http://www.hibrain.net/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국회도서관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8"/>
                        </a:rPr>
                        <a:t>http://www.nanet.go.kr/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논문검색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9"/>
                        </a:rPr>
                        <a:t>http://www.sciencedirect.com/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특허검색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hlinkClick r:id="rId10"/>
                        </a:rPr>
                        <a:t>http://www.kipris.or.kr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메인 화면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메인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60" y="472447"/>
            <a:ext cx="925760" cy="3008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03223" y="47454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11760" y="617925"/>
            <a:ext cx="4301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사람들           교육            대학원            커뮤니티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182" y="1566540"/>
            <a:ext cx="4079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ENGINEERING CENTER</a:t>
            </a:r>
          </a:p>
          <a:p>
            <a:r>
              <a:rPr lang="en-US" altLang="ko-KR" sz="2000" dirty="0">
                <a:latin typeface="+mn-ea"/>
                <a:ea typeface="+mn-ea"/>
              </a:rPr>
              <a:t>Home of M</a:t>
            </a:r>
            <a:r>
              <a:rPr lang="en-US" altLang="ko-KR" sz="2000" dirty="0" smtClean="0">
                <a:latin typeface="+mn-ea"/>
                <a:ea typeface="+mn-ea"/>
              </a:rPr>
              <a:t>echanical Engineering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63409" y="3006700"/>
            <a:ext cx="6897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4889594" y="1165948"/>
            <a:ext cx="1590107" cy="1590107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Images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0679" y="3009184"/>
            <a:ext cx="1656184" cy="1656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1490" y="3007942"/>
            <a:ext cx="1656184" cy="1656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7797" y="4661642"/>
            <a:ext cx="1656184" cy="15333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28608" y="4660400"/>
            <a:ext cx="1656184" cy="15333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81782" y="4659158"/>
            <a:ext cx="1656184" cy="15333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37440" y="4659158"/>
            <a:ext cx="1656184" cy="15333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75955" y="3006700"/>
            <a:ext cx="1656184" cy="1656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31613" y="3006700"/>
            <a:ext cx="1656184" cy="1656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411851" y="2794898"/>
            <a:ext cx="93218" cy="9321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598855" y="2793256"/>
            <a:ext cx="93218" cy="9321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793101" y="2790676"/>
            <a:ext cx="93218" cy="9321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5741" y="305775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학부공지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36863" y="305775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latin typeface="+mn-ea"/>
                <a:ea typeface="+mn-ea"/>
              </a:rPr>
              <a:t>대학원공지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77917" y="306032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학생회공지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84316" y="3326415"/>
            <a:ext cx="1471830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Images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14173" y="3326415"/>
            <a:ext cx="1471830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Images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64984" y="3322126"/>
            <a:ext cx="1471830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Images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40940" y="3334557"/>
            <a:ext cx="1471830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Images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27147" y="3056804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+mn-ea"/>
                <a:ea typeface="+mn-ea"/>
              </a:rPr>
              <a:t>멘토링</a:t>
            </a:r>
            <a:r>
              <a:rPr lang="ko-KR" altLang="en-US" sz="1000" b="1" dirty="0">
                <a:latin typeface="+mn-ea"/>
                <a:ea typeface="+mn-ea"/>
              </a:rPr>
              <a:t> 및 취업게시판</a:t>
            </a:r>
            <a:endParaRPr lang="ko-KR" altLang="en-US" sz="1000" b="1" dirty="0" smtClean="0">
              <a:latin typeface="+mn-ea"/>
              <a:ea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8097" y="3912521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세미나실 예약방법변경 </a:t>
            </a:r>
            <a:r>
              <a:rPr lang="ko-KR" altLang="en-US" sz="900" dirty="0" smtClean="0">
                <a:latin typeface="+mn-ea"/>
                <a:ea typeface="+mn-ea"/>
              </a:rPr>
              <a:t>안내</a:t>
            </a:r>
            <a:endParaRPr lang="en-US" altLang="ko-KR" sz="900" dirty="0" smtClean="0">
              <a:latin typeface="+mn-ea"/>
              <a:ea typeface="+mn-ea"/>
            </a:endParaRPr>
          </a:p>
          <a:p>
            <a:endParaRPr lang="en-US" altLang="ko-KR" sz="700" dirty="0" smtClean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9219" y="3912521"/>
            <a:ext cx="1188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대학원 장학생 공지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0273" y="3915091"/>
            <a:ext cx="16385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1</a:t>
            </a:r>
            <a:r>
              <a:rPr lang="ko-KR" altLang="en-US" sz="900" dirty="0">
                <a:latin typeface="+mn-ea"/>
                <a:ea typeface="+mn-ea"/>
              </a:rPr>
              <a:t>학기 사물함 배정공지 수정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9503" y="3911572"/>
            <a:ext cx="13035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+mn-ea"/>
                <a:ea typeface="+mn-ea"/>
              </a:rPr>
              <a:t>멘토링</a:t>
            </a:r>
            <a:r>
              <a:rPr lang="ko-KR" altLang="en-US" sz="900" dirty="0">
                <a:latin typeface="+mn-ea"/>
                <a:ea typeface="+mn-ea"/>
              </a:rPr>
              <a:t> 및 취업게시판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1269" y="4135977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2</a:t>
            </a:r>
            <a:r>
              <a:rPr lang="ko-KR" altLang="en-US" sz="700" dirty="0">
                <a:latin typeface="+mn-ea"/>
                <a:ea typeface="+mn-ea"/>
              </a:rPr>
              <a:t>학기가 시작하는 </a:t>
            </a:r>
            <a:r>
              <a:rPr lang="en-US" altLang="ko-KR" sz="700" dirty="0">
                <a:latin typeface="+mn-ea"/>
                <a:ea typeface="+mn-ea"/>
              </a:rPr>
              <a:t>9</a:t>
            </a:r>
            <a:r>
              <a:rPr lang="ko-KR" altLang="en-US" sz="700" dirty="0" err="1">
                <a:latin typeface="+mn-ea"/>
                <a:ea typeface="+mn-ea"/>
              </a:rPr>
              <a:t>월달</a:t>
            </a:r>
            <a:r>
              <a:rPr lang="ko-KR" altLang="en-US" sz="700" dirty="0">
                <a:latin typeface="+mn-ea"/>
                <a:ea typeface="+mn-ea"/>
              </a:rPr>
              <a:t> 부터</a:t>
            </a:r>
          </a:p>
          <a:p>
            <a:r>
              <a:rPr lang="ko-KR" altLang="en-US" sz="700" dirty="0">
                <a:latin typeface="+mn-ea"/>
                <a:ea typeface="+mn-ea"/>
              </a:rPr>
              <a:t>세미나실 사용신청방법을 변경할 </a:t>
            </a:r>
          </a:p>
          <a:p>
            <a:r>
              <a:rPr lang="ko-KR" altLang="en-US" sz="700" dirty="0">
                <a:latin typeface="+mn-ea"/>
                <a:ea typeface="+mn-ea"/>
              </a:rPr>
              <a:t>예정입니다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많은 학생들의 신청과 </a:t>
            </a:r>
          </a:p>
          <a:p>
            <a:r>
              <a:rPr lang="ko-KR" altLang="en-US" sz="700" dirty="0">
                <a:latin typeface="+mn-ea"/>
                <a:ea typeface="+mn-ea"/>
              </a:rPr>
              <a:t>너무나 간단한 </a:t>
            </a:r>
            <a:r>
              <a:rPr lang="ko-KR" altLang="en-US" sz="700" dirty="0" smtClean="0">
                <a:latin typeface="+mn-ea"/>
                <a:ea typeface="+mn-ea"/>
              </a:rPr>
              <a:t>신청방식으로</a:t>
            </a:r>
            <a:r>
              <a:rPr lang="en-US" altLang="ko-KR" sz="700" dirty="0" smtClean="0">
                <a:latin typeface="+mn-ea"/>
                <a:ea typeface="+mn-ea"/>
              </a:rPr>
              <a:t>…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28154" y="4142148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대학원 </a:t>
            </a:r>
            <a:r>
              <a:rPr lang="ko-KR" altLang="en-US" sz="700" dirty="0" err="1">
                <a:latin typeface="+mn-ea"/>
                <a:ea typeface="+mn-ea"/>
              </a:rPr>
              <a:t>입학당시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장학생 선정이 될 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ko-KR" altLang="en-US" sz="700" dirty="0" smtClean="0">
                <a:latin typeface="+mn-ea"/>
                <a:ea typeface="+mn-ea"/>
              </a:rPr>
              <a:t>경우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유지 조건은 직전학기 평점 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en-US" altLang="ko-KR" sz="700" dirty="0" smtClean="0">
                <a:latin typeface="+mn-ea"/>
                <a:ea typeface="+mn-ea"/>
              </a:rPr>
              <a:t>3.75</a:t>
            </a:r>
            <a:r>
              <a:rPr lang="ko-KR" altLang="en-US" sz="700" dirty="0">
                <a:latin typeface="+mn-ea"/>
                <a:ea typeface="+mn-ea"/>
              </a:rPr>
              <a:t>입니다</a:t>
            </a:r>
            <a:r>
              <a:rPr lang="en-US" altLang="ko-KR" sz="700" dirty="0" smtClean="0">
                <a:latin typeface="+mn-ea"/>
                <a:ea typeface="+mn-ea"/>
              </a:rPr>
              <a:t>. </a:t>
            </a:r>
            <a:r>
              <a:rPr lang="ko-KR" altLang="en-US" sz="700" dirty="0" smtClean="0">
                <a:latin typeface="+mn-ea"/>
                <a:ea typeface="+mn-ea"/>
              </a:rPr>
              <a:t>이 </a:t>
            </a:r>
            <a:r>
              <a:rPr lang="ko-KR" altLang="en-US" sz="700" dirty="0">
                <a:latin typeface="+mn-ea"/>
                <a:ea typeface="+mn-ea"/>
              </a:rPr>
              <a:t>기준은 성적장학생이나 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ko-KR" altLang="en-US" sz="700" dirty="0" smtClean="0">
                <a:latin typeface="+mn-ea"/>
                <a:ea typeface="+mn-ea"/>
              </a:rPr>
              <a:t>과학기술 </a:t>
            </a:r>
            <a:r>
              <a:rPr lang="ko-KR" altLang="en-US" sz="700" dirty="0">
                <a:latin typeface="+mn-ea"/>
                <a:ea typeface="+mn-ea"/>
              </a:rPr>
              <a:t>장학생 모두 공통으로 </a:t>
            </a:r>
            <a:r>
              <a:rPr lang="en-US" altLang="ko-KR" sz="700" dirty="0" smtClean="0">
                <a:latin typeface="+mn-ea"/>
                <a:ea typeface="+mn-ea"/>
              </a:rPr>
              <a:t>…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4338" y="4143894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안녕하세요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기계공학부 </a:t>
            </a:r>
            <a:r>
              <a:rPr lang="en-US" altLang="ko-KR" sz="700" dirty="0">
                <a:latin typeface="+mn-ea"/>
                <a:ea typeface="+mn-ea"/>
              </a:rPr>
              <a:t>17</a:t>
            </a:r>
            <a:r>
              <a:rPr lang="ko-KR" altLang="en-US" sz="700" dirty="0">
                <a:latin typeface="+mn-ea"/>
                <a:ea typeface="+mn-ea"/>
              </a:rPr>
              <a:t>대 </a:t>
            </a:r>
            <a:r>
              <a:rPr lang="ko-KR" altLang="en-US" sz="700" dirty="0" smtClean="0">
                <a:latin typeface="+mn-ea"/>
                <a:ea typeface="+mn-ea"/>
              </a:rPr>
              <a:t>학생회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ko-KR" altLang="en-US" sz="700" dirty="0" smtClean="0">
                <a:latin typeface="+mn-ea"/>
                <a:ea typeface="+mn-ea"/>
              </a:rPr>
              <a:t>입니다</a:t>
            </a:r>
            <a:r>
              <a:rPr lang="en-US" altLang="ko-KR" sz="700" dirty="0" smtClean="0">
                <a:latin typeface="+mn-ea"/>
                <a:ea typeface="+mn-ea"/>
              </a:rPr>
              <a:t>. 3</a:t>
            </a:r>
            <a:r>
              <a:rPr lang="ko-KR" altLang="en-US" sz="700" dirty="0">
                <a:latin typeface="+mn-ea"/>
                <a:ea typeface="+mn-ea"/>
              </a:rPr>
              <a:t>월 </a:t>
            </a:r>
            <a:r>
              <a:rPr lang="en-US" altLang="ko-KR" sz="700" dirty="0">
                <a:latin typeface="+mn-ea"/>
                <a:ea typeface="+mn-ea"/>
              </a:rPr>
              <a:t>11</a:t>
            </a:r>
            <a:r>
              <a:rPr lang="ko-KR" altLang="en-US" sz="700" dirty="0">
                <a:latin typeface="+mn-ea"/>
                <a:ea typeface="+mn-ea"/>
              </a:rPr>
              <a:t>일 사물함 배정 발표가 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ko-KR" altLang="en-US" sz="700" dirty="0" smtClean="0">
                <a:latin typeface="+mn-ea"/>
                <a:ea typeface="+mn-ea"/>
              </a:rPr>
              <a:t>있을 </a:t>
            </a:r>
            <a:r>
              <a:rPr lang="ko-KR" altLang="en-US" sz="700" dirty="0" err="1" smtClean="0">
                <a:latin typeface="+mn-ea"/>
                <a:ea typeface="+mn-ea"/>
              </a:rPr>
              <a:t>예정이였으나</a:t>
            </a:r>
            <a:r>
              <a:rPr lang="ko-KR" altLang="en-US" sz="700" dirty="0" smtClean="0">
                <a:latin typeface="+mn-ea"/>
                <a:ea typeface="+mn-ea"/>
              </a:rPr>
              <a:t> 공대학생회에서 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en-US" altLang="ko-KR" sz="700" dirty="0" smtClean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공학관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층 사물함 번호표를 </a:t>
            </a:r>
            <a:r>
              <a:rPr lang="ko-KR" altLang="en-US" sz="700" dirty="0" smtClean="0">
                <a:latin typeface="+mn-ea"/>
                <a:ea typeface="+mn-ea"/>
              </a:rPr>
              <a:t>월요일</a:t>
            </a:r>
            <a:r>
              <a:rPr lang="en-US" altLang="ko-KR" sz="700" dirty="0" smtClean="0">
                <a:latin typeface="+mn-ea"/>
                <a:ea typeface="+mn-ea"/>
              </a:rPr>
              <a:t>…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5801" y="4142148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2</a:t>
            </a:r>
            <a:r>
              <a:rPr lang="ko-KR" altLang="en-US" sz="700" dirty="0">
                <a:latin typeface="+mn-ea"/>
                <a:ea typeface="+mn-ea"/>
              </a:rPr>
              <a:t>학기가 시작하는 </a:t>
            </a:r>
            <a:r>
              <a:rPr lang="en-US" altLang="ko-KR" sz="700" dirty="0">
                <a:latin typeface="+mn-ea"/>
                <a:ea typeface="+mn-ea"/>
              </a:rPr>
              <a:t>9</a:t>
            </a:r>
            <a:r>
              <a:rPr lang="ko-KR" altLang="en-US" sz="700" dirty="0" err="1">
                <a:latin typeface="+mn-ea"/>
                <a:ea typeface="+mn-ea"/>
              </a:rPr>
              <a:t>월달</a:t>
            </a:r>
            <a:r>
              <a:rPr lang="ko-KR" altLang="en-US" sz="700" dirty="0">
                <a:latin typeface="+mn-ea"/>
                <a:ea typeface="+mn-ea"/>
              </a:rPr>
              <a:t> 부터</a:t>
            </a:r>
          </a:p>
          <a:p>
            <a:r>
              <a:rPr lang="ko-KR" altLang="en-US" sz="700" dirty="0">
                <a:latin typeface="+mn-ea"/>
                <a:ea typeface="+mn-ea"/>
              </a:rPr>
              <a:t>세미나실 사용신청방법을 변경할 </a:t>
            </a:r>
          </a:p>
          <a:p>
            <a:r>
              <a:rPr lang="ko-KR" altLang="en-US" sz="700" dirty="0">
                <a:latin typeface="+mn-ea"/>
                <a:ea typeface="+mn-ea"/>
              </a:rPr>
              <a:t>예정입니다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많은 학생들의 신청과 </a:t>
            </a:r>
          </a:p>
          <a:p>
            <a:r>
              <a:rPr lang="ko-KR" altLang="en-US" sz="700" dirty="0">
                <a:latin typeface="+mn-ea"/>
                <a:ea typeface="+mn-ea"/>
              </a:rPr>
              <a:t>너무나 간단한 신청방식으로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8097" y="470348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사람들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39219" y="470348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대학원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80273" y="470605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교과과정</a:t>
            </a:r>
          </a:p>
        </p:txBody>
      </p:sp>
      <p:sp>
        <p:nvSpPr>
          <p:cNvPr id="59" name="타원 58"/>
          <p:cNvSpPr/>
          <p:nvPr/>
        </p:nvSpPr>
        <p:spPr>
          <a:xfrm>
            <a:off x="971600" y="5238948"/>
            <a:ext cx="790197" cy="790197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624248" y="5252159"/>
            <a:ext cx="790197" cy="790197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284459" y="5244385"/>
            <a:ext cx="790197" cy="790197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7461" y="494643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latin typeface="+mn-ea"/>
                <a:ea typeface="+mn-ea"/>
              </a:rPr>
              <a:t>지칠줄</a:t>
            </a:r>
            <a:r>
              <a:rPr lang="ko-KR" altLang="en-US" sz="700" dirty="0" smtClean="0">
                <a:latin typeface="+mn-ea"/>
                <a:ea typeface="+mn-ea"/>
              </a:rPr>
              <a:t> 모르는 열정으로 오늘보다</a:t>
            </a:r>
            <a:endParaRPr lang="en-US" altLang="ko-KR" sz="700" dirty="0" smtClean="0">
              <a:latin typeface="+mn-ea"/>
              <a:ea typeface="+mn-ea"/>
            </a:endParaRPr>
          </a:p>
          <a:p>
            <a:r>
              <a:rPr lang="ko-KR" altLang="en-US" sz="700" dirty="0" smtClean="0">
                <a:latin typeface="+mn-ea"/>
                <a:ea typeface="+mn-ea"/>
              </a:rPr>
              <a:t>내일을 사는 공학인</a:t>
            </a:r>
            <a:endParaRPr lang="en-US" altLang="ko-KR" sz="700" dirty="0" smtClean="0">
              <a:latin typeface="+mn-ea"/>
              <a:ea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41319" y="6479988"/>
            <a:ext cx="42594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+mn-ea"/>
                <a:ea typeface="+mn-ea"/>
              </a:rPr>
              <a:t>COPYRIGHT@ 2002-2015 HANYANG UNIVERSITY SCHOOL OF MECHANICAL ENGINEERING. ALL RIGHTS RESERVED.</a:t>
            </a:r>
            <a:endParaRPr lang="ko-KR" altLang="en-US" sz="600" dirty="0" smtClean="0">
              <a:latin typeface="+mn-ea"/>
              <a:ea typeface="+mn-ea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95536" y="177642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65" name="타원 64"/>
          <p:cNvSpPr/>
          <p:nvPr/>
        </p:nvSpPr>
        <p:spPr>
          <a:xfrm>
            <a:off x="194722" y="290948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66" name="타원 65"/>
          <p:cNvSpPr/>
          <p:nvPr/>
        </p:nvSpPr>
        <p:spPr>
          <a:xfrm>
            <a:off x="203913" y="458933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941745" y="4953400"/>
            <a:ext cx="16145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+mn-ea"/>
                <a:ea typeface="+mn-ea"/>
              </a:rPr>
              <a:t>대학원 주요연락처를 알려드립니다</a:t>
            </a:r>
            <a:r>
              <a:rPr lang="en-US" altLang="ko-KR" sz="700" dirty="0" smtClean="0">
                <a:latin typeface="+mn-ea"/>
                <a:ea typeface="+mn-ea"/>
              </a:rPr>
              <a:t>.</a:t>
            </a:r>
            <a:endParaRPr lang="ko-KR" altLang="en-US" sz="700" dirty="0" smtClean="0"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85218" y="4953400"/>
            <a:ext cx="16145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기계공학부 교과과정을 소개합니다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20642" y="4377336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324102" y="39065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TextBox 82"/>
          <p:cNvSpPr txBox="1"/>
          <p:nvPr/>
        </p:nvSpPr>
        <p:spPr>
          <a:xfrm>
            <a:off x="5256947" y="470298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학사일정</a:t>
            </a:r>
          </a:p>
        </p:txBody>
      </p:sp>
      <p:sp>
        <p:nvSpPr>
          <p:cNvPr id="84" name="타원 83"/>
          <p:cNvSpPr/>
          <p:nvPr/>
        </p:nvSpPr>
        <p:spPr>
          <a:xfrm>
            <a:off x="5961133" y="5241315"/>
            <a:ext cx="790197" cy="790197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61892" y="4950330"/>
            <a:ext cx="17235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2015</a:t>
            </a:r>
            <a:r>
              <a:rPr lang="ko-KR" altLang="en-US" sz="700" dirty="0" smtClean="0">
                <a:latin typeface="+mn-ea"/>
                <a:ea typeface="+mn-ea"/>
              </a:rPr>
              <a:t>학년도 학사일정을 알려드립니다</a:t>
            </a:r>
            <a:r>
              <a:rPr lang="en-US" altLang="ko-KR" sz="700" dirty="0" smtClean="0">
                <a:latin typeface="+mn-ea"/>
                <a:ea typeface="+mn-ea"/>
              </a:rPr>
              <a:t>.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16416" y="5454845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ABEEK(</a:t>
            </a:r>
            <a:r>
              <a:rPr lang="ko-KR" altLang="en-US" sz="900" dirty="0" smtClean="0">
                <a:latin typeface="+mn-ea"/>
                <a:ea typeface="+mn-ea"/>
              </a:rPr>
              <a:t>공학인증</a:t>
            </a:r>
            <a:r>
              <a:rPr lang="en-US" altLang="ko-KR" sz="900" dirty="0" smtClean="0">
                <a:latin typeface="+mn-ea"/>
                <a:ea typeface="+mn-ea"/>
              </a:rPr>
              <a:t>)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580" y="6259410"/>
            <a:ext cx="63145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ABEEK(</a:t>
            </a:r>
            <a:r>
              <a:rPr lang="ko-KR" altLang="en-US" sz="700" dirty="0" smtClean="0">
                <a:latin typeface="+mn-ea"/>
                <a:ea typeface="+mn-ea"/>
              </a:rPr>
              <a:t>공학인증</a:t>
            </a:r>
            <a:r>
              <a:rPr lang="en-US" altLang="ko-KR" sz="700" dirty="0" smtClean="0">
                <a:latin typeface="+mn-ea"/>
                <a:ea typeface="+mn-ea"/>
              </a:rPr>
              <a:t>)     </a:t>
            </a:r>
            <a:r>
              <a:rPr lang="ko-KR" altLang="en-US" sz="700" dirty="0" smtClean="0">
                <a:latin typeface="+mn-ea"/>
                <a:ea typeface="+mn-ea"/>
              </a:rPr>
              <a:t>한국장학재단     병무청     대학원     유학</a:t>
            </a:r>
            <a:r>
              <a:rPr lang="en-US" altLang="ko-KR" sz="700" dirty="0" smtClean="0">
                <a:latin typeface="+mn-ea"/>
                <a:ea typeface="+mn-ea"/>
              </a:rPr>
              <a:t>(Hackers)     </a:t>
            </a:r>
            <a:r>
              <a:rPr lang="ko-KR" altLang="en-US" sz="700" dirty="0" smtClean="0">
                <a:latin typeface="+mn-ea"/>
                <a:ea typeface="+mn-ea"/>
              </a:rPr>
              <a:t>취업포털</a:t>
            </a:r>
            <a:r>
              <a:rPr lang="en-US" altLang="ko-KR" sz="700" dirty="0" smtClean="0">
                <a:latin typeface="+mn-ea"/>
                <a:ea typeface="+mn-ea"/>
              </a:rPr>
              <a:t>(</a:t>
            </a:r>
            <a:r>
              <a:rPr lang="en-US" altLang="ko-KR" sz="700" dirty="0" err="1" smtClean="0">
                <a:latin typeface="+mn-ea"/>
                <a:ea typeface="+mn-ea"/>
              </a:rPr>
              <a:t>jobkorea</a:t>
            </a:r>
            <a:r>
              <a:rPr lang="en-US" altLang="ko-KR" sz="700" dirty="0" smtClean="0">
                <a:latin typeface="+mn-ea"/>
                <a:ea typeface="+mn-ea"/>
              </a:rPr>
              <a:t>)     </a:t>
            </a:r>
            <a:r>
              <a:rPr lang="ko-KR" altLang="en-US" sz="700" dirty="0" err="1" smtClean="0">
                <a:latin typeface="+mn-ea"/>
                <a:ea typeface="+mn-ea"/>
              </a:rPr>
              <a:t>하이브레인</a:t>
            </a:r>
            <a:r>
              <a:rPr lang="ko-KR" altLang="en-US" sz="700" dirty="0" smtClean="0">
                <a:latin typeface="+mn-ea"/>
                <a:ea typeface="+mn-ea"/>
              </a:rPr>
              <a:t>     국회도서관     논문검색     특허검색</a:t>
            </a:r>
          </a:p>
        </p:txBody>
      </p:sp>
      <p:sp>
        <p:nvSpPr>
          <p:cNvPr id="70" name="타원 69"/>
          <p:cNvSpPr/>
          <p:nvPr/>
        </p:nvSpPr>
        <p:spPr>
          <a:xfrm>
            <a:off x="245160" y="622529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5</a:t>
            </a:r>
            <a:endParaRPr lang="ko-KR" altLang="en-US" sz="10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93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아이디 확인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아이디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비밀번호 찾기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265832" y="881833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아이디</a:t>
            </a:r>
            <a:r>
              <a:rPr lang="en-US" altLang="ko-KR" sz="2000" dirty="0" smtClean="0">
                <a:latin typeface="+mn-ea"/>
                <a:ea typeface="+mn-ea"/>
              </a:rPr>
              <a:t>/</a:t>
            </a:r>
            <a:r>
              <a:rPr lang="ko-KR" altLang="en-US" sz="2000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9718" y="2017751"/>
            <a:ext cx="287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회원님의 아이디는 </a:t>
            </a:r>
            <a:r>
              <a:rPr lang="en-US" altLang="ko-KR" sz="1200" dirty="0" smtClean="0">
                <a:solidFill>
                  <a:srgbClr val="0070C0"/>
                </a:solidFill>
                <a:latin typeface="+mn-ea"/>
                <a:ea typeface="+mn-ea"/>
              </a:rPr>
              <a:t>mechanic1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607704" y="2934692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 하기</a:t>
            </a:r>
            <a:endParaRPr lang="ko-KR" altLang="en-US" sz="900" dirty="0"/>
          </a:p>
        </p:txBody>
      </p:sp>
      <p:sp>
        <p:nvSpPr>
          <p:cNvPr id="37" name="직사각형 36"/>
          <p:cNvSpPr/>
          <p:nvPr/>
        </p:nvSpPr>
        <p:spPr>
          <a:xfrm>
            <a:off x="2582661" y="2934692"/>
            <a:ext cx="909219" cy="28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홈으로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9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비밀번호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이메일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전송 출력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아이디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비밀번호 찾기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265832" y="881833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아이디</a:t>
            </a:r>
            <a:r>
              <a:rPr lang="en-US" altLang="ko-KR" sz="2000" dirty="0" smtClean="0">
                <a:latin typeface="+mn-ea"/>
                <a:ea typeface="+mn-ea"/>
              </a:rPr>
              <a:t>/</a:t>
            </a:r>
            <a:r>
              <a:rPr lang="ko-KR" altLang="en-US" sz="2000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8772" y="1935023"/>
            <a:ext cx="420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비밀번호가 등록된 </a:t>
            </a:r>
            <a:r>
              <a:rPr lang="ko-KR" altLang="en-US" sz="1200" dirty="0" err="1" smtClean="0">
                <a:latin typeface="+mn-ea"/>
                <a:ea typeface="+mn-ea"/>
              </a:rPr>
              <a:t>이메일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+mn-ea"/>
                <a:ea typeface="+mn-ea"/>
              </a:rPr>
              <a:t>mechanic1@naver.com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를 통해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dirty="0" smtClean="0">
                <a:latin typeface="+mn-ea"/>
                <a:ea typeface="+mn-ea"/>
              </a:rPr>
              <a:t>임시 비밀번호가 발송되었습니다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07704" y="2934692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 하기</a:t>
            </a:r>
            <a:endParaRPr lang="ko-KR" altLang="en-US" sz="900" dirty="0"/>
          </a:p>
        </p:txBody>
      </p:sp>
      <p:sp>
        <p:nvSpPr>
          <p:cNvPr id="37" name="직사각형 36"/>
          <p:cNvSpPr/>
          <p:nvPr/>
        </p:nvSpPr>
        <p:spPr>
          <a:xfrm>
            <a:off x="2582661" y="2934692"/>
            <a:ext cx="909219" cy="28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홈으로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86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67710"/>
              </p:ext>
            </p:extLst>
          </p:nvPr>
        </p:nvGraphicFramePr>
        <p:xfrm>
          <a:off x="245543" y="1566540"/>
          <a:ext cx="6705098" cy="25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545"/>
                <a:gridCol w="5570553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학번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아이디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비밀번호</a:t>
                      </a:r>
                      <a:endParaRPr lang="en-US" altLang="ko-KR" sz="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비밀번호 확인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endParaRPr lang="en-US" altLang="ko-KR" sz="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이메일주소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89109"/>
              </p:ext>
            </p:extLst>
          </p:nvPr>
        </p:nvGraphicFramePr>
        <p:xfrm>
          <a:off x="7127911" y="171271"/>
          <a:ext cx="1898676" cy="432312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비밀번호 확인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닉네임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aseline="0" dirty="0" err="1" smtClean="0">
                          <a:latin typeface="+mn-ea"/>
                          <a:ea typeface="+mn-ea"/>
                        </a:rPr>
                        <a:t>이메일주소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 항목을 입력하고 회원가입이 가능합니다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aseline="0" dirty="0" smtClean="0">
                          <a:latin typeface="+mn-ea"/>
                          <a:ea typeface="+mn-ea"/>
                        </a:rPr>
                        <a:t>모두 필수입력 항목입니다</a:t>
                      </a:r>
                      <a:r>
                        <a:rPr lang="en-US" altLang="ko-KR" sz="8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재학중인 한양대학교 기계공학부 학생만 회원가입 및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로그인이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가능합니다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학번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따라서 각 메시지가 출력됩니다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학번을 정확히 입력하였으나 기계공학부 학생이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아닐경우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기계공학부 학번을 정확히 입력하였으나 학번이 현재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재학중이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아닐 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 가입된 학번일 경우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학번 형식에 맞지 않거나 없는 학번일 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기존 제로보드 회원가입이기 때문에 아이디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비밀번호 </a:t>
                      </a:r>
                      <a:r>
                        <a:rPr kumimoji="0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형식를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동일하게 받습니다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회원가입 정보 입력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회원가입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3002410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회원가입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4700" y="1280665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회원정보를 입력해 주세요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75655" y="1645431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75656" y="199788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75656" y="235792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75656" y="271796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75656" y="307800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75656" y="343804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75656" y="379808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2" name="Drop-Down Box"/>
          <p:cNvGrpSpPr/>
          <p:nvPr>
            <p:custDataLst>
              <p:tags r:id="rId2"/>
            </p:custDataLst>
          </p:nvPr>
        </p:nvGrpSpPr>
        <p:grpSpPr>
          <a:xfrm>
            <a:off x="3940860" y="3798089"/>
            <a:ext cx="1152127" cy="216024"/>
            <a:chOff x="2724498" y="1428999"/>
            <a:chExt cx="1703484" cy="205203"/>
          </a:xfrm>
        </p:grpSpPr>
        <p:sp>
          <p:nvSpPr>
            <p:cNvPr id="43" name="Text Box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724498" y="1428999"/>
              <a:ext cx="1427294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latin typeface="+mn-ea"/>
                  <a:cs typeface="Calibri" pitchFamily="34" charset="0"/>
                </a:rPr>
                <a:t>직접입력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44" name="Drop-Down Arrow Box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151803" y="1429002"/>
              <a:ext cx="276179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45" name="Drop-Down Arrow"/>
            <p:cNvSpPr/>
            <p:nvPr>
              <p:custDataLst>
                <p:tags r:id="rId5"/>
              </p:custDataLst>
            </p:nvPr>
          </p:nvSpPr>
          <p:spPr>
            <a:xfrm rot="10800000">
              <a:off x="4227967" y="1495862"/>
              <a:ext cx="123839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84284" y="3790068"/>
            <a:ext cx="298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@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94988" y="4230836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등록완료</a:t>
            </a:r>
            <a:endParaRPr lang="ko-KR" altLang="en-US" sz="900" dirty="0"/>
          </a:p>
        </p:txBody>
      </p:sp>
      <p:sp>
        <p:nvSpPr>
          <p:cNvPr id="47" name="직사각형 46"/>
          <p:cNvSpPr/>
          <p:nvPr/>
        </p:nvSpPr>
        <p:spPr>
          <a:xfrm>
            <a:off x="3758177" y="4230836"/>
            <a:ext cx="909219" cy="2880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취소</a:t>
            </a:r>
            <a:endParaRPr lang="ko-KR" alt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4438575" y="1973826"/>
            <a:ext cx="250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사용자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ID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는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3~20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 사이의 영문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+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숫자로 이루어져야 하며 영문으로 시작되어야 합니다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12185" y="1985282"/>
            <a:ext cx="647702" cy="22486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중복확인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3765670" y="2382816"/>
            <a:ext cx="14638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비밀번호는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6~20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자로 되어야 합니다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17612" y="1636792"/>
            <a:ext cx="2509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재학중인 기계공학부 학생만 가입이 가능합니다</a:t>
            </a:r>
            <a:r>
              <a:rPr lang="en-US" altLang="ko-KR" sz="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639886"/>
              </p:ext>
            </p:extLst>
          </p:nvPr>
        </p:nvGraphicFramePr>
        <p:xfrm>
          <a:off x="320060" y="5034805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" name="Image" r:id="rId9" imgW="3999960" imgH="2184120" progId="Photoshop.Image.13">
                  <p:embed/>
                </p:oleObj>
              </mc:Choice>
              <mc:Fallback>
                <p:oleObj name="Image" r:id="rId9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060" y="5034805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824116" y="5562734"/>
            <a:ext cx="1948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기계공학부 학생이 아닙니다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326267"/>
              </p:ext>
            </p:extLst>
          </p:nvPr>
        </p:nvGraphicFramePr>
        <p:xfrm>
          <a:off x="3219706" y="5034805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1" name="Image" r:id="rId11" imgW="3999960" imgH="2184120" progId="Photoshop.Image.13">
                  <p:embed/>
                </p:oleObj>
              </mc:Choice>
              <mc:Fallback>
                <p:oleObj name="Image" r:id="rId11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19706" y="5034805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3723762" y="5562734"/>
            <a:ext cx="1948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+mn-ea"/>
                <a:ea typeface="+mn-ea"/>
              </a:rPr>
              <a:t>재학중이</a:t>
            </a:r>
            <a:r>
              <a:rPr lang="ko-KR" altLang="en-US" sz="800" dirty="0" smtClean="0">
                <a:latin typeface="+mn-ea"/>
                <a:ea typeface="+mn-ea"/>
              </a:rPr>
              <a:t> 아닙니다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36171" y="495091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70" name="타원 69"/>
          <p:cNvSpPr/>
          <p:nvPr/>
        </p:nvSpPr>
        <p:spPr>
          <a:xfrm>
            <a:off x="3134248" y="495091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graphicFrame>
        <p:nvGraphicFramePr>
          <p:cNvPr id="71" name="개체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12759"/>
              </p:ext>
            </p:extLst>
          </p:nvPr>
        </p:nvGraphicFramePr>
        <p:xfrm>
          <a:off x="6029631" y="5028166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" name="Image" r:id="rId12" imgW="3999960" imgH="2184120" progId="Photoshop.Image.13">
                  <p:embed/>
                </p:oleObj>
              </mc:Choice>
              <mc:Fallback>
                <p:oleObj name="Image" r:id="rId12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29631" y="5028166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6533687" y="5495077"/>
            <a:ext cx="194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존재하지 않는 학번입니다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sz="800" dirty="0" smtClean="0">
                <a:latin typeface="+mn-ea"/>
                <a:ea typeface="+mn-ea"/>
              </a:rPr>
              <a:t>다시 확인해주십시오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73" name="개체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623470"/>
              </p:ext>
            </p:extLst>
          </p:nvPr>
        </p:nvGraphicFramePr>
        <p:xfrm>
          <a:off x="6029631" y="3472976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" name="Image" r:id="rId13" imgW="3999960" imgH="2184120" progId="Photoshop.Image.13">
                  <p:embed/>
                </p:oleObj>
              </mc:Choice>
              <mc:Fallback>
                <p:oleObj name="Image" r:id="rId13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29631" y="3472976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6533687" y="4000905"/>
            <a:ext cx="1948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이미 존재하는 학번입니다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14112" y="1645431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76" name="타원 75"/>
          <p:cNvSpPr/>
          <p:nvPr/>
        </p:nvSpPr>
        <p:spPr>
          <a:xfrm>
            <a:off x="5984104" y="337140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  <p:sp>
        <p:nvSpPr>
          <p:cNvPr id="77" name="타원 76"/>
          <p:cNvSpPr/>
          <p:nvPr/>
        </p:nvSpPr>
        <p:spPr>
          <a:xfrm>
            <a:off x="6029631" y="495091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5</a:t>
            </a:r>
            <a:endParaRPr lang="ko-KR" altLang="en-US" sz="1000" b="1" dirty="0"/>
          </a:p>
        </p:txBody>
      </p:sp>
      <p:sp>
        <p:nvSpPr>
          <p:cNvPr id="78" name="타원 77"/>
          <p:cNvSpPr/>
          <p:nvPr/>
        </p:nvSpPr>
        <p:spPr>
          <a:xfrm>
            <a:off x="4438575" y="1869980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6</a:t>
            </a:r>
            <a:endParaRPr lang="ko-KR" altLang="en-US" sz="1000" b="1" dirty="0"/>
          </a:p>
        </p:txBody>
      </p:sp>
      <p:sp>
        <p:nvSpPr>
          <p:cNvPr id="79" name="타원 78"/>
          <p:cNvSpPr/>
          <p:nvPr/>
        </p:nvSpPr>
        <p:spPr>
          <a:xfrm>
            <a:off x="3717612" y="2246902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6</a:t>
            </a:r>
            <a:endParaRPr lang="ko-KR" alt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2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47899"/>
              </p:ext>
            </p:extLst>
          </p:nvPr>
        </p:nvGraphicFramePr>
        <p:xfrm>
          <a:off x="7127911" y="171271"/>
          <a:ext cx="1898676" cy="3353925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형식이 맞지 않을 경우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중복확인 버튼 선택 후 사용할 수 있는 아이디일 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형식이 맞지 않는 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확인을 입력하지 않은 경우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형식이 맞지 않은 경우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Ex)aaa@aaa.com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778832"/>
              </p:ext>
            </p:extLst>
          </p:nvPr>
        </p:nvGraphicFramePr>
        <p:xfrm>
          <a:off x="364521" y="2210003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" name="Image" r:id="rId4" imgW="3999960" imgH="2184120" progId="Photoshop.Image.13">
                  <p:embed/>
                </p:oleObj>
              </mc:Choice>
              <mc:Fallback>
                <p:oleObj name="Image" r:id="rId4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521" y="2210003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826802" y="2586085"/>
            <a:ext cx="194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비밀번호는 최소 </a:t>
            </a:r>
            <a:r>
              <a:rPr lang="en-US" altLang="ko-KR" sz="800" dirty="0" smtClean="0">
                <a:latin typeface="+mn-ea"/>
                <a:ea typeface="+mn-ea"/>
              </a:rPr>
              <a:t>6</a:t>
            </a:r>
            <a:r>
              <a:rPr lang="ko-KR" altLang="en-US" sz="800" dirty="0" err="1" smtClean="0">
                <a:latin typeface="+mn-ea"/>
                <a:ea typeface="+mn-ea"/>
              </a:rPr>
              <a:t>자이상으로</a:t>
            </a:r>
            <a:r>
              <a:rPr lang="ko-KR" altLang="en-US" sz="800" dirty="0" smtClean="0">
                <a:latin typeface="+mn-ea"/>
                <a:ea typeface="+mn-ea"/>
              </a:rPr>
              <a:t> 입력하십시오</a:t>
            </a:r>
            <a:r>
              <a:rPr lang="en-US" altLang="ko-KR" sz="800" dirty="0" smtClean="0">
                <a:latin typeface="+mn-ea"/>
                <a:ea typeface="+mn-ea"/>
              </a:rPr>
              <a:t>!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475295"/>
              </p:ext>
            </p:extLst>
          </p:nvPr>
        </p:nvGraphicFramePr>
        <p:xfrm>
          <a:off x="3221319" y="2221673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" name="Image" r:id="rId6" imgW="3999960" imgH="2184120" progId="Photoshop.Image.13">
                  <p:embed/>
                </p:oleObj>
              </mc:Choice>
              <mc:Fallback>
                <p:oleObj name="Image" r:id="rId6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1319" y="2221673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3703956" y="2730467"/>
            <a:ext cx="1948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비밀번호 확인이 필요합니다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727057"/>
              </p:ext>
            </p:extLst>
          </p:nvPr>
        </p:nvGraphicFramePr>
        <p:xfrm>
          <a:off x="364521" y="3870796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" name="Image" r:id="rId7" imgW="3999960" imgH="2184120" progId="Photoshop.Image.13">
                  <p:embed/>
                </p:oleObj>
              </mc:Choice>
              <mc:Fallback>
                <p:oleObj name="Image" r:id="rId7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521" y="3870796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847158" y="4370130"/>
            <a:ext cx="19485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+mn-ea"/>
                <a:ea typeface="+mn-ea"/>
              </a:rPr>
              <a:t>이메일</a:t>
            </a:r>
            <a:r>
              <a:rPr lang="ko-KR" altLang="en-US" sz="800" dirty="0" smtClean="0">
                <a:latin typeface="+mn-ea"/>
                <a:ea typeface="+mn-ea"/>
              </a:rPr>
              <a:t> 주소의 형식이 잘못되었습니다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graphicFrame>
        <p:nvGraphicFramePr>
          <p:cNvPr id="70" name="개체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776502"/>
              </p:ext>
            </p:extLst>
          </p:nvPr>
        </p:nvGraphicFramePr>
        <p:xfrm>
          <a:off x="391009" y="549674"/>
          <a:ext cx="2574817" cy="1405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" name="Image" r:id="rId8" imgW="3999960" imgH="2184120" progId="Photoshop.Image.13">
                  <p:embed/>
                </p:oleObj>
              </mc:Choice>
              <mc:Fallback>
                <p:oleObj name="Image" r:id="rId8" imgW="3999960" imgH="2184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009" y="549674"/>
                        <a:ext cx="2574817" cy="1405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853290" y="925756"/>
            <a:ext cx="194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  <a:ea typeface="+mn-ea"/>
              </a:rPr>
              <a:t>Mechanic</a:t>
            </a:r>
            <a:r>
              <a:rPr lang="ko-KR" altLang="en-US" sz="800" dirty="0" smtClean="0">
                <a:latin typeface="+mn-ea"/>
                <a:ea typeface="+mn-ea"/>
              </a:rPr>
              <a:t>은</a:t>
            </a:r>
            <a:r>
              <a:rPr lang="en-US" altLang="ko-KR" sz="800" dirty="0" smtClean="0">
                <a:latin typeface="+mn-ea"/>
                <a:ea typeface="+mn-ea"/>
              </a:rPr>
              <a:t>(</a:t>
            </a:r>
            <a:r>
              <a:rPr lang="ko-KR" altLang="en-US" sz="800" dirty="0" smtClean="0">
                <a:latin typeface="+mn-ea"/>
                <a:ea typeface="+mn-ea"/>
              </a:rPr>
              <a:t>는</a:t>
            </a:r>
            <a:r>
              <a:rPr lang="en-US" altLang="ko-KR" sz="800" dirty="0" smtClean="0">
                <a:latin typeface="+mn-ea"/>
                <a:ea typeface="+mn-ea"/>
              </a:rPr>
              <a:t>) </a:t>
            </a:r>
            <a:r>
              <a:rPr lang="ko-KR" altLang="en-US" sz="800" dirty="0" smtClean="0">
                <a:latin typeface="+mn-ea"/>
                <a:ea typeface="+mn-ea"/>
              </a:rPr>
              <a:t>사용할 수 없는 아이디입니다</a:t>
            </a:r>
            <a:r>
              <a:rPr lang="en-US" altLang="ko-KR" sz="800" dirty="0" smtClean="0">
                <a:latin typeface="+mn-ea"/>
                <a:ea typeface="+mn-ea"/>
              </a:rPr>
              <a:t>. </a:t>
            </a:r>
            <a:r>
              <a:rPr lang="ko-KR" altLang="en-US" sz="800" dirty="0" smtClean="0">
                <a:latin typeface="+mn-ea"/>
                <a:ea typeface="+mn-ea"/>
              </a:rPr>
              <a:t>다른 아이디를 입력 후 중복 확인을 눌러주세요</a:t>
            </a:r>
          </a:p>
        </p:txBody>
      </p:sp>
      <p:graphicFrame>
        <p:nvGraphicFramePr>
          <p:cNvPr id="72" name="개체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720393"/>
              </p:ext>
            </p:extLst>
          </p:nvPr>
        </p:nvGraphicFramePr>
        <p:xfrm>
          <a:off x="3181141" y="549674"/>
          <a:ext cx="2548632" cy="1224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" name="Image" r:id="rId9" imgW="4520520" imgH="2171160" progId="Photoshop.Image.13">
                  <p:embed/>
                </p:oleObj>
              </mc:Choice>
              <mc:Fallback>
                <p:oleObj name="Image" r:id="rId9" imgW="4520520" imgH="2171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81141" y="549674"/>
                        <a:ext cx="2548632" cy="1224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3622095" y="883074"/>
            <a:ext cx="1948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n-ea"/>
                <a:ea typeface="+mn-ea"/>
              </a:rPr>
              <a:t>Mechanic</a:t>
            </a:r>
            <a:r>
              <a:rPr lang="ko-KR" altLang="en-US" sz="800" dirty="0" smtClean="0">
                <a:latin typeface="+mn-ea"/>
                <a:ea typeface="+mn-ea"/>
              </a:rPr>
              <a:t>은</a:t>
            </a:r>
            <a:r>
              <a:rPr lang="en-US" altLang="ko-KR" sz="800" dirty="0" smtClean="0">
                <a:latin typeface="+mn-ea"/>
                <a:ea typeface="+mn-ea"/>
              </a:rPr>
              <a:t>(</a:t>
            </a:r>
            <a:r>
              <a:rPr lang="ko-KR" altLang="en-US" sz="800" dirty="0" smtClean="0">
                <a:latin typeface="+mn-ea"/>
                <a:ea typeface="+mn-ea"/>
              </a:rPr>
              <a:t>는</a:t>
            </a:r>
            <a:r>
              <a:rPr lang="en-US" altLang="ko-KR" sz="800" dirty="0" smtClean="0">
                <a:latin typeface="+mn-ea"/>
                <a:ea typeface="+mn-ea"/>
              </a:rPr>
              <a:t>) </a:t>
            </a:r>
            <a:r>
              <a:rPr lang="ko-KR" altLang="en-US" sz="800" dirty="0" smtClean="0">
                <a:latin typeface="+mn-ea"/>
                <a:ea typeface="+mn-ea"/>
              </a:rPr>
              <a:t>사용할 수 있는 아이디입니다</a:t>
            </a:r>
            <a:r>
              <a:rPr lang="en-US" altLang="ko-KR" sz="800" dirty="0" smtClean="0">
                <a:latin typeface="+mn-ea"/>
                <a:ea typeface="+mn-ea"/>
              </a:rPr>
              <a:t>. </a:t>
            </a:r>
            <a:r>
              <a:rPr lang="ko-KR" altLang="en-US" sz="800" dirty="0" smtClean="0">
                <a:latin typeface="+mn-ea"/>
                <a:ea typeface="+mn-ea"/>
              </a:rPr>
              <a:t>사용하시겠습니까</a:t>
            </a:r>
            <a:r>
              <a:rPr lang="en-US" altLang="ko-KR" sz="800" dirty="0" smtClean="0">
                <a:latin typeface="+mn-ea"/>
                <a:ea typeface="+mn-ea"/>
              </a:rPr>
              <a:t>?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07120" y="52683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75" name="타원 74"/>
          <p:cNvSpPr/>
          <p:nvPr/>
        </p:nvSpPr>
        <p:spPr>
          <a:xfrm>
            <a:off x="3097252" y="46776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76" name="타원 75"/>
          <p:cNvSpPr/>
          <p:nvPr/>
        </p:nvSpPr>
        <p:spPr>
          <a:xfrm>
            <a:off x="307120" y="2183211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77" name="타원 76"/>
          <p:cNvSpPr/>
          <p:nvPr/>
        </p:nvSpPr>
        <p:spPr>
          <a:xfrm>
            <a:off x="3181141" y="2183211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  <p:sp>
        <p:nvSpPr>
          <p:cNvPr id="78" name="타원 77"/>
          <p:cNvSpPr/>
          <p:nvPr/>
        </p:nvSpPr>
        <p:spPr>
          <a:xfrm>
            <a:off x="307120" y="3786443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5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466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53544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회원가입완료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회원가입완료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745931" y="8818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회원가입완료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69673" y="1998588"/>
            <a:ext cx="327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한양대학교 기계공학부 웹사이트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회원가입이 완료되셨습니다</a:t>
            </a:r>
            <a:r>
              <a:rPr lang="en-US" altLang="ko-KR" sz="1600" b="1" dirty="0" smtClean="0">
                <a:latin typeface="+mn-ea"/>
                <a:ea typeface="+mn-ea"/>
              </a:rPr>
              <a:t>.</a:t>
            </a:r>
            <a:endParaRPr lang="ko-KR" altLang="en-US" sz="1600" b="1" dirty="0" smtClean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12458" y="2583363"/>
            <a:ext cx="4480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+mn-ea"/>
                <a:ea typeface="+mn-ea"/>
              </a:rPr>
              <a:t>등록하신 정보는 로그인 하신 후 </a:t>
            </a:r>
            <a:r>
              <a:rPr lang="ko-KR" altLang="en-US" sz="800" dirty="0" err="1" smtClean="0">
                <a:latin typeface="+mn-ea"/>
                <a:ea typeface="+mn-ea"/>
              </a:rPr>
              <a:t>마이페이지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en-US" altLang="ko-KR" sz="800" dirty="0" smtClean="0">
                <a:latin typeface="+mn-ea"/>
                <a:ea typeface="+mn-ea"/>
              </a:rPr>
              <a:t>&gt; </a:t>
            </a:r>
            <a:r>
              <a:rPr lang="ko-KR" altLang="en-US" sz="800" dirty="0" smtClean="0">
                <a:latin typeface="+mn-ea"/>
                <a:ea typeface="+mn-ea"/>
              </a:rPr>
              <a:t>회원정보수정 메뉴에서 변경하실 수 있습니다</a:t>
            </a:r>
            <a:r>
              <a:rPr lang="en-US" altLang="ko-KR" sz="800" dirty="0" smtClean="0">
                <a:latin typeface="+mn-ea"/>
                <a:ea typeface="+mn-ea"/>
              </a:rPr>
              <a:t>.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82661" y="3078708"/>
            <a:ext cx="909219" cy="2880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홈으로</a:t>
            </a:r>
            <a:endParaRPr lang="ko-KR" altLang="en-US" sz="900" dirty="0"/>
          </a:p>
        </p:txBody>
      </p:sp>
      <p:sp>
        <p:nvSpPr>
          <p:cNvPr id="54" name="직사각형 53"/>
          <p:cNvSpPr/>
          <p:nvPr/>
        </p:nvSpPr>
        <p:spPr>
          <a:xfrm>
            <a:off x="3607704" y="3078708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 하기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75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24802"/>
              </p:ext>
            </p:extLst>
          </p:nvPr>
        </p:nvGraphicFramePr>
        <p:xfrm>
          <a:off x="245543" y="1566540"/>
          <a:ext cx="6705098" cy="25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545"/>
                <a:gridCol w="5570553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학번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아이디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mechanic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비밀번호</a:t>
                      </a:r>
                      <a:endParaRPr lang="en-US" altLang="ko-KR" sz="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비밀번호 확인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endParaRPr lang="en-US" altLang="ko-KR" sz="800" b="0" cap="none" spc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닉네임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cap="none" spc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이메일주소</a:t>
                      </a:r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9789"/>
              </p:ext>
            </p:extLst>
          </p:nvPr>
        </p:nvGraphicFramePr>
        <p:xfrm>
          <a:off x="7127911" y="171271"/>
          <a:ext cx="1898676" cy="3317389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회원가입시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입력했던 정보가 표시되고 아이디는 변경할 수 없습니다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회원정보수정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회원정보수정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745932" y="8818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회원정보수정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4700" y="1280665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  <a:ea typeface="+mn-ea"/>
              </a:rPr>
              <a:t>회원정보를 입력해 주세요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75655" y="1645431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2021631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75656" y="235792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******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75656" y="271796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******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75656" y="307800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홍길동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475656" y="343804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홍삼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75656" y="3798089"/>
            <a:ext cx="2241957" cy="2087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shakebyun@gmail.com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42" name="Drop-Down Box"/>
          <p:cNvGrpSpPr/>
          <p:nvPr>
            <p:custDataLst>
              <p:tags r:id="rId1"/>
            </p:custDataLst>
          </p:nvPr>
        </p:nvGrpSpPr>
        <p:grpSpPr>
          <a:xfrm>
            <a:off x="3940860" y="3798089"/>
            <a:ext cx="1152127" cy="216024"/>
            <a:chOff x="2724498" y="1428999"/>
            <a:chExt cx="1703484" cy="205203"/>
          </a:xfrm>
        </p:grpSpPr>
        <p:sp>
          <p:nvSpPr>
            <p:cNvPr id="43" name="Text Box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724498" y="1428999"/>
              <a:ext cx="1427294" cy="20520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262626"/>
                  </a:solidFill>
                  <a:latin typeface="+mn-ea"/>
                  <a:cs typeface="Calibri" pitchFamily="34" charset="0"/>
                </a:rPr>
                <a:t>직접입력</a:t>
              </a:r>
              <a:endParaRPr lang="en-US" sz="8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44" name="Drop-Down Arrow Box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4151803" y="1429002"/>
              <a:ext cx="276179" cy="2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2400" rIns="162000" bIns="324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rgbClr val="262626"/>
                </a:solidFill>
                <a:effectLst/>
                <a:latin typeface="+mn-ea"/>
                <a:cs typeface="Calibri" pitchFamily="34" charset="0"/>
              </a:endParaRPr>
            </a:p>
          </p:txBody>
        </p:sp>
        <p:sp>
          <p:nvSpPr>
            <p:cNvPr id="45" name="Drop-Down Arrow"/>
            <p:cNvSpPr/>
            <p:nvPr>
              <p:custDataLst>
                <p:tags r:id="rId4"/>
              </p:custDataLst>
            </p:nvPr>
          </p:nvSpPr>
          <p:spPr>
            <a:xfrm rot="10800000">
              <a:off x="4227967" y="1495862"/>
              <a:ext cx="123839" cy="71467"/>
            </a:xfrm>
            <a:prstGeom prst="triangle">
              <a:avLst/>
            </a:prstGeom>
            <a:solidFill>
              <a:schemeClr val="bg1"/>
            </a:solidFill>
            <a:ln w="63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700" dirty="0">
                <a:solidFill>
                  <a:srgbClr val="262626"/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84284" y="3790068"/>
            <a:ext cx="2984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n-ea"/>
                <a:ea typeface="+mn-ea"/>
              </a:rPr>
              <a:t>@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94988" y="4230836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등록완료</a:t>
            </a:r>
            <a:endParaRPr lang="ko-KR" altLang="en-US" sz="900" dirty="0"/>
          </a:p>
        </p:txBody>
      </p:sp>
      <p:sp>
        <p:nvSpPr>
          <p:cNvPr id="47" name="직사각형 46"/>
          <p:cNvSpPr/>
          <p:nvPr/>
        </p:nvSpPr>
        <p:spPr>
          <a:xfrm>
            <a:off x="3758177" y="4230836"/>
            <a:ext cx="909219" cy="2880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취소</a:t>
            </a:r>
            <a:endParaRPr lang="ko-KR" alt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3765670" y="2382816"/>
            <a:ext cx="14638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비밀번호는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6~20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자로 되어야 합니다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17612" y="1636792"/>
            <a:ext cx="2509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재학중인 기계공학부 학생만 가입이 가능합니다</a:t>
            </a:r>
            <a:r>
              <a:rPr lang="en-US" altLang="ko-KR" sz="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264789" y="203853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6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학번 로그인 형태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663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비밀번호 입력 후 로그인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저장 기능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3130651" y="88183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  <a:ea typeface="+mn-ea"/>
              </a:rPr>
              <a:t>로그인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704" y="1756939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한양대학교 기계공학부 회원 로그인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09672" y="2131563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학번 또는 교직원번호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14694" y="2549359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5976" y="2138783"/>
            <a:ext cx="698608" cy="69860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3765670" y="2991892"/>
            <a:ext cx="1309974" cy="230832"/>
          </a:xfrm>
          <a:prstGeom prst="rect">
            <a:avLst/>
          </a:prstGeom>
          <a:ln w="127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아이디</a:t>
            </a:r>
            <a:r>
              <a:rPr lang="en-US" altLang="ko-KR" sz="900" dirty="0" smtClean="0">
                <a:latin typeface="+mn-ea"/>
                <a:ea typeface="+mn-ea"/>
              </a:rPr>
              <a:t>/</a:t>
            </a:r>
            <a:r>
              <a:rPr lang="ko-KR" altLang="en-US" sz="900" dirty="0" smtClean="0">
                <a:latin typeface="+mn-ea"/>
                <a:ea typeface="+mn-ea"/>
              </a:rPr>
              <a:t>비밀번호 찾기</a:t>
            </a:r>
          </a:p>
        </p:txBody>
      </p:sp>
      <p:sp>
        <p:nvSpPr>
          <p:cNvPr id="26" name="타원 25"/>
          <p:cNvSpPr/>
          <p:nvPr/>
        </p:nvSpPr>
        <p:spPr>
          <a:xfrm>
            <a:off x="1823815" y="1676352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7650" y="216016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+mn-ea"/>
                <a:ea typeface="+mn-ea"/>
              </a:rPr>
              <a:t>아이디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67649" y="2577959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비밀번호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67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/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비밀번호 입력 후 로그인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 저장 기능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마이페이지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로그인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851688" y="88183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atin typeface="+mn-ea"/>
                <a:ea typeface="+mn-ea"/>
              </a:rPr>
              <a:t>닉네임 설정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92916" y="1930397"/>
            <a:ext cx="224195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8270" y="195899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+mn-ea"/>
                <a:ea typeface="+mn-ea"/>
              </a:rPr>
              <a:t>닉네임</a:t>
            </a:r>
            <a:endParaRPr lang="ko-KR" altLang="en-US" sz="900" dirty="0" smtClean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53095" y="2921654"/>
            <a:ext cx="909219" cy="2880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등록완료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645741" y="2273720"/>
            <a:ext cx="1923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닉네임은 </a:t>
            </a:r>
            <a:r>
              <a:rPr lang="en-US" altLang="ko-KR" sz="900" dirty="0">
                <a:latin typeface="+mn-ea"/>
                <a:ea typeface="+mn-ea"/>
              </a:rPr>
              <a:t>2~8</a:t>
            </a:r>
            <a:r>
              <a:rPr lang="ko-KR" altLang="en-US" sz="900" dirty="0">
                <a:latin typeface="+mn-ea"/>
                <a:ea typeface="+mn-ea"/>
              </a:rPr>
              <a:t>자 이내여야 합니다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  <a:endParaRPr lang="ko-KR" altLang="en-US" sz="900" dirty="0" err="1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89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67476"/>
              </p:ext>
            </p:extLst>
          </p:nvPr>
        </p:nvGraphicFramePr>
        <p:xfrm>
          <a:off x="7127911" y="171271"/>
          <a:ext cx="1898676" cy="3841605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접속시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관리자에서 지정한 공지사항이 노출됩니다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선택하면 해당 공지사항 상세페이지로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닫기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체크하면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오늘하루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동안 표시되지 않습니다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 2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번을 선택하면 다시 노출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별도의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LNB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없이 전체 메뉴로 구성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메인 화면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메인</a:t>
            </a:r>
          </a:p>
        </p:txBody>
      </p:sp>
      <p:sp>
        <p:nvSpPr>
          <p:cNvPr id="82" name="타원 81"/>
          <p:cNvSpPr/>
          <p:nvPr/>
        </p:nvSpPr>
        <p:spPr>
          <a:xfrm>
            <a:off x="3324102" y="163854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grpSp>
        <p:nvGrpSpPr>
          <p:cNvPr id="20" name="그룹 19"/>
          <p:cNvGrpSpPr/>
          <p:nvPr/>
        </p:nvGrpSpPr>
        <p:grpSpPr>
          <a:xfrm rot="10800000">
            <a:off x="3491880" y="1566540"/>
            <a:ext cx="354972" cy="90321"/>
            <a:chOff x="3507922" y="1860141"/>
            <a:chExt cx="354972" cy="90321"/>
          </a:xfrm>
        </p:grpSpPr>
        <p:sp>
          <p:nvSpPr>
            <p:cNvPr id="10" name="직사각형 9"/>
            <p:cNvSpPr/>
            <p:nvPr/>
          </p:nvSpPr>
          <p:spPr>
            <a:xfrm>
              <a:off x="3507922" y="1860141"/>
              <a:ext cx="354972" cy="90321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3613895" y="1884305"/>
              <a:ext cx="151775" cy="495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7504" y="332538"/>
            <a:ext cx="6953206" cy="1234002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79512" y="630436"/>
            <a:ext cx="144016" cy="593770"/>
            <a:chOff x="2339752" y="1902818"/>
            <a:chExt cx="144016" cy="593770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2339752" y="1902818"/>
              <a:ext cx="144016" cy="311794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2339752" y="2214612"/>
              <a:ext cx="144016" cy="281976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/>
          <p:cNvGrpSpPr/>
          <p:nvPr/>
        </p:nvGrpSpPr>
        <p:grpSpPr>
          <a:xfrm rot="10800000">
            <a:off x="6804248" y="630436"/>
            <a:ext cx="140469" cy="579147"/>
            <a:chOff x="2339752" y="1902818"/>
            <a:chExt cx="144016" cy="593770"/>
          </a:xfrm>
        </p:grpSpPr>
        <p:cxnSp>
          <p:nvCxnSpPr>
            <p:cNvPr id="86" name="직선 연결선 85"/>
            <p:cNvCxnSpPr/>
            <p:nvPr/>
          </p:nvCxnSpPr>
          <p:spPr>
            <a:xfrm flipH="1">
              <a:off x="2339752" y="1902818"/>
              <a:ext cx="144016" cy="311794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2339752" y="2214612"/>
              <a:ext cx="144016" cy="281976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90844" y="494311"/>
            <a:ext cx="3272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  <a:latin typeface="+mn-ea"/>
                <a:ea typeface="+mn-ea"/>
              </a:rPr>
              <a:t>2015</a:t>
            </a:r>
            <a:r>
              <a:rPr lang="ko-KR" altLang="en-US" sz="1200" b="1" dirty="0">
                <a:solidFill>
                  <a:srgbClr val="FFFF00"/>
                </a:solidFill>
                <a:latin typeface="+mn-ea"/>
                <a:ea typeface="+mn-ea"/>
              </a:rPr>
              <a:t>년도 학부 신입생 학사안내 </a:t>
            </a:r>
            <a:r>
              <a:rPr lang="en-US" altLang="ko-KR" sz="1200" b="1" dirty="0">
                <a:solidFill>
                  <a:srgbClr val="FFFF00"/>
                </a:solidFill>
                <a:latin typeface="+mn-ea"/>
                <a:ea typeface="+mn-ea"/>
              </a:rPr>
              <a:t>(2015.2.25)</a:t>
            </a:r>
            <a:endParaRPr lang="ko-KR" altLang="en-US" sz="12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98865" y="815610"/>
            <a:ext cx="59282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n-ea"/>
                <a:ea typeface="+mn-ea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</a:rPr>
              <a:t>창의적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종합설계는 학생들에게 창의적이고 융합적인 사고력과 시스템 통합설계 능력을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  <a:ea typeface="+mn-ea"/>
              </a:rPr>
              <a:t>펼칠수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 있는 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</a:rPr>
              <a:t>장을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마련하며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더불어 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월에 예정인 거점 및 전국 창의적 종합설계대회에 출전할 한양공대 대표 작품을 선발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endParaRPr lang="en-US" altLang="ko-KR" sz="9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</a:rPr>
              <a:t>육성하기 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위한 행사입니다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  <a:endParaRPr lang="ko-KR" altLang="en-US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76964" y="1379869"/>
            <a:ext cx="144016" cy="144016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9" name="TextBox 88"/>
          <p:cNvSpPr txBox="1"/>
          <p:nvPr/>
        </p:nvSpPr>
        <p:spPr>
          <a:xfrm>
            <a:off x="4971601" y="1330674"/>
            <a:ext cx="11368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</a:rPr>
              <a:t>일간 열리지 않음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207737" y="1335708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+mn-ea"/>
                <a:ea typeface="+mn-ea"/>
              </a:rPr>
              <a:t>닫기 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  <a:ea typeface="+mn-ea"/>
              </a:rPr>
              <a:t>X</a:t>
            </a:r>
            <a:endParaRPr lang="ko-KR" altLang="en-US" sz="9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154700" y="2104885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0" y="1713186"/>
            <a:ext cx="925760" cy="30087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103223" y="172330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106068" y="1850426"/>
            <a:ext cx="47949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 사람들              교육               대학원               커뮤니티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195600" y="1614485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494858" y="40318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98" name="타원 97"/>
          <p:cNvSpPr/>
          <p:nvPr/>
        </p:nvSpPr>
        <p:spPr>
          <a:xfrm>
            <a:off x="4716570" y="1266426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3</a:t>
            </a:r>
            <a:endParaRPr lang="ko-KR" altLang="en-US" sz="1000" b="1" dirty="0"/>
          </a:p>
        </p:txBody>
      </p:sp>
      <p:sp>
        <p:nvSpPr>
          <p:cNvPr id="99" name="직사각형 98"/>
          <p:cNvSpPr/>
          <p:nvPr/>
        </p:nvSpPr>
        <p:spPr>
          <a:xfrm>
            <a:off x="154700" y="2104886"/>
            <a:ext cx="6906010" cy="1401116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00" name="TextBox 99"/>
          <p:cNvSpPr txBox="1"/>
          <p:nvPr/>
        </p:nvSpPr>
        <p:spPr>
          <a:xfrm>
            <a:off x="2119917" y="2117890"/>
            <a:ext cx="837089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err="1" smtClean="0">
                <a:latin typeface="+mn-ea"/>
                <a:ea typeface="+mn-ea"/>
              </a:rPr>
              <a:t>학부장</a:t>
            </a:r>
            <a:r>
              <a:rPr lang="ko-KR" altLang="en-US" sz="800" dirty="0" smtClean="0">
                <a:latin typeface="+mn-ea"/>
                <a:ea typeface="+mn-ea"/>
              </a:rPr>
              <a:t> 인사말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학부연혁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학부조직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기계공학 </a:t>
            </a:r>
            <a:r>
              <a:rPr lang="en-US" altLang="ko-KR" sz="800" dirty="0" smtClean="0">
                <a:latin typeface="+mn-ea"/>
                <a:ea typeface="+mn-ea"/>
              </a:rPr>
              <a:t>FAQ</a:t>
            </a:r>
          </a:p>
          <a:p>
            <a:pPr>
              <a:lnSpc>
                <a:spcPct val="150000"/>
              </a:lnSpc>
            </a:pPr>
            <a:r>
              <a:rPr lang="ko-KR" altLang="en-US" sz="800" dirty="0" err="1" smtClean="0">
                <a:latin typeface="+mn-ea"/>
                <a:ea typeface="+mn-ea"/>
              </a:rPr>
              <a:t>오시는길</a:t>
            </a:r>
            <a:endParaRPr lang="ko-KR" altLang="en-US" sz="800" dirty="0" smtClean="0">
              <a:latin typeface="+mn-ea"/>
              <a:ea typeface="+mn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236800" y="2111786"/>
            <a:ext cx="1042273" cy="807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교수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직원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명예 및 퇴직교수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기계공학부 동문회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259254" y="2119245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교과과정</a:t>
            </a:r>
            <a:r>
              <a:rPr lang="en-US" altLang="ko-KR" sz="800" dirty="0" smtClean="0">
                <a:latin typeface="+mn-ea"/>
                <a:ea typeface="+mn-ea"/>
              </a:rPr>
              <a:t>(ABEEK)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영어전용 과목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학사일정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5158436" y="2126128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융합기계공학과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기계공학과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자동차공학과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125699" y="2142604"/>
            <a:ext cx="1181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학부공지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대학원공지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학생회공지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자료실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 smtClean="0">
                <a:latin typeface="+mn-ea"/>
                <a:ea typeface="+mn-ea"/>
              </a:rPr>
              <a:t>멘토링</a:t>
            </a:r>
            <a:r>
              <a:rPr lang="ko-KR" altLang="en-US" sz="800" dirty="0" smtClean="0">
                <a:latin typeface="+mn-ea"/>
                <a:ea typeface="+mn-ea"/>
              </a:rPr>
              <a:t> 및 취업게시판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+mn-ea"/>
                <a:ea typeface="+mn-ea"/>
              </a:rPr>
              <a:t>자유게시판</a:t>
            </a:r>
          </a:p>
        </p:txBody>
      </p:sp>
      <p:sp>
        <p:nvSpPr>
          <p:cNvPr id="131" name="타원 130"/>
          <p:cNvSpPr/>
          <p:nvPr/>
        </p:nvSpPr>
        <p:spPr>
          <a:xfrm>
            <a:off x="1986945" y="2056858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4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708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3063"/>
            <a:ext cx="431800" cy="257175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431883" y="2090181"/>
            <a:ext cx="712003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09707" y="1769548"/>
            <a:ext cx="714221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HANYANG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UNIVERSITY SCHOOL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rPr>
              <a:t>OF MECHANICAL ENGINEERING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85830" y="2085066"/>
            <a:ext cx="6849547" cy="849626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rPr>
              <a:t>학부소개</a:t>
            </a:r>
            <a:endParaRPr kumimoji="0"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40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99554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rgbClr val="FA1929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800" baseline="0" dirty="0" err="1" smtClean="0">
                          <a:solidFill>
                            <a:srgbClr val="FA1929"/>
                          </a:solidFill>
                          <a:latin typeface="+mn-ea"/>
                          <a:ea typeface="+mn-ea"/>
                        </a:rPr>
                        <a:t>재수급</a:t>
                      </a:r>
                      <a:r>
                        <a:rPr lang="ko-KR" altLang="en-US" sz="800" baseline="0" dirty="0" smtClean="0">
                          <a:solidFill>
                            <a:srgbClr val="FA1929"/>
                          </a:solidFill>
                          <a:latin typeface="+mn-ea"/>
                          <a:ea typeface="+mn-ea"/>
                        </a:rPr>
                        <a:t> 확인 필요</a:t>
                      </a:r>
                      <a:endParaRPr lang="en-US" altLang="ko-KR" sz="800" baseline="0" dirty="0" smtClean="0">
                        <a:solidFill>
                          <a:srgbClr val="FA1929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학부장인사말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학부장인사말</a:t>
            </a:r>
            <a:endParaRPr lang="ko-KR" altLang="en-US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2070596"/>
            <a:ext cx="388843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한양대학교 기계공학부는 </a:t>
            </a:r>
            <a:r>
              <a:rPr lang="en-US" altLang="ko-KR" sz="700" dirty="0">
                <a:latin typeface="+mn-ea"/>
                <a:ea typeface="+mn-ea"/>
              </a:rPr>
              <a:t>1948</a:t>
            </a:r>
            <a:r>
              <a:rPr lang="ko-KR" altLang="en-US" sz="700" dirty="0">
                <a:latin typeface="+mn-ea"/>
                <a:ea typeface="+mn-ea"/>
              </a:rPr>
              <a:t>년 기계공학과로 설립되어 </a:t>
            </a:r>
            <a:r>
              <a:rPr lang="en-US" altLang="ko-KR" sz="700" dirty="0">
                <a:latin typeface="+mn-ea"/>
                <a:ea typeface="+mn-ea"/>
              </a:rPr>
              <a:t>1952</a:t>
            </a:r>
            <a:r>
              <a:rPr lang="ko-KR" altLang="en-US" sz="700" dirty="0">
                <a:latin typeface="+mn-ea"/>
                <a:ea typeface="+mn-ea"/>
              </a:rPr>
              <a:t>년부터 졸업생을 배출하기 시작하였으며 그 후 설립된 정밀기계공학과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기계설계학과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자동차공학과와 기계공학부로 통합하여 운영되어 왔으며 </a:t>
            </a:r>
            <a:r>
              <a:rPr lang="en-US" altLang="ko-KR" sz="700" dirty="0">
                <a:latin typeface="+mn-ea"/>
                <a:ea typeface="+mn-ea"/>
              </a:rPr>
              <a:t>2010</a:t>
            </a:r>
            <a:r>
              <a:rPr lang="ko-KR" altLang="en-US" sz="700" dirty="0">
                <a:latin typeface="+mn-ea"/>
                <a:ea typeface="+mn-ea"/>
              </a:rPr>
              <a:t>년 현재까지 총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만 여명의 인재들을 배출하여 왔습니다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자타가 공인하는 바와 같이 우리 기계공학부 동문들은 우리나라의 산업계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관계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국가출연기관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학계 등 다양한 분야로 진출하여 활약하여 왔으며 특별히 우리나라의 산업화와 선진화에 결정적인 역할을 담당하여 왔습니다</a:t>
            </a:r>
            <a:r>
              <a:rPr lang="en-US" altLang="ko-KR" sz="700" dirty="0" smtClean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우리 학부는 ‘사랑의 실천’이라는 한양대학교 </a:t>
            </a:r>
            <a:r>
              <a:rPr lang="ko-KR" altLang="en-US" sz="700" dirty="0" err="1">
                <a:latin typeface="+mn-ea"/>
                <a:ea typeface="+mn-ea"/>
              </a:rPr>
              <a:t>건학이념을</a:t>
            </a:r>
            <a:r>
              <a:rPr lang="ko-KR" altLang="en-US" sz="700" dirty="0">
                <a:latin typeface="+mn-ea"/>
                <a:ea typeface="+mn-ea"/>
              </a:rPr>
              <a:t> 바탕으로 국가와 사회에 공헌할 수 있는 창의성과 국제성을 갖춘 기계공학 전문지식을 지닌 실무형 공학 인재를 양성하기 위한 교육을 실시하여 왔습니다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이를 위해 </a:t>
            </a:r>
            <a:r>
              <a:rPr lang="en-US" altLang="ko-KR" sz="700" dirty="0">
                <a:latin typeface="+mn-ea"/>
                <a:ea typeface="+mn-ea"/>
              </a:rPr>
              <a:t>ABEEK </a:t>
            </a:r>
            <a:r>
              <a:rPr lang="ko-KR" altLang="en-US" sz="700" dirty="0">
                <a:latin typeface="+mn-ea"/>
                <a:ea typeface="+mn-ea"/>
              </a:rPr>
              <a:t>공학인증 프로그램을 운영하고 있으며 대학에서는 대학 내 최우수 강의평가를 받은 소수 교원에게 상을 수여하는 </a:t>
            </a:r>
            <a:r>
              <a:rPr lang="en-US" altLang="ko-KR" sz="700" dirty="0">
                <a:latin typeface="+mn-ea"/>
                <a:ea typeface="+mn-ea"/>
              </a:rPr>
              <a:t>Best Teacher</a:t>
            </a:r>
            <a:r>
              <a:rPr lang="ko-KR" altLang="en-US" sz="700" dirty="0">
                <a:latin typeface="+mn-ea"/>
                <a:ea typeface="+mn-ea"/>
              </a:rPr>
              <a:t>제도를 운영하여 왔으며 그 동안 우리학부는 교내의 모든 학부들 중 가장 많은 교수님들이 </a:t>
            </a:r>
            <a:r>
              <a:rPr lang="en-US" altLang="ko-KR" sz="700" dirty="0">
                <a:latin typeface="+mn-ea"/>
                <a:ea typeface="+mn-ea"/>
              </a:rPr>
              <a:t>Best Teacher</a:t>
            </a:r>
            <a:r>
              <a:rPr lang="ko-KR" altLang="en-US" sz="700" dirty="0">
                <a:latin typeface="+mn-ea"/>
                <a:ea typeface="+mn-ea"/>
              </a:rPr>
              <a:t>로 선정되어 왔습니다</a:t>
            </a:r>
            <a:r>
              <a:rPr lang="en-US" altLang="ko-KR" sz="700" dirty="0" smtClean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우리학부는 또한 기업과 국가의 기술경쟁력 제고를 위해 소속교수 및 대학원생을 중심으로 </a:t>
            </a:r>
            <a:r>
              <a:rPr lang="en-US" altLang="ko-KR" sz="700" dirty="0">
                <a:latin typeface="+mn-ea"/>
                <a:ea typeface="+mn-ea"/>
              </a:rPr>
              <a:t>BK </a:t>
            </a:r>
            <a:r>
              <a:rPr lang="ko-KR" altLang="en-US" sz="700" dirty="0">
                <a:latin typeface="+mn-ea"/>
                <a:ea typeface="+mn-ea"/>
              </a:rPr>
              <a:t>프로그램과 같은 정부지원 인력양성프로그램과 정부 및 기업이 지원하는 연구 사업에 선정되어 왔으며 이를 통해서 많은 논문과 특허 등 지식재산권을 창출하여 왔습니다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무엇보다 이러한 연구 활동을 통해서 우리나라의 미래를 담당할 우수한 전문 연구 인력을 양성하여 왔다는 점이 가장 의미 있는 일이라 할 것입니다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앞으로도 우리 기계공학부는 국가와 사회의 현재와 미래를 위한 지식을 창출하고 전달하기 </a:t>
            </a:r>
            <a:r>
              <a:rPr lang="ko-KR" altLang="en-US" sz="700" dirty="0" err="1">
                <a:latin typeface="+mn-ea"/>
                <a:ea typeface="+mn-ea"/>
              </a:rPr>
              <a:t>위한기관으로서의</a:t>
            </a:r>
            <a:r>
              <a:rPr lang="ko-KR" altLang="en-US" sz="700" dirty="0">
                <a:latin typeface="+mn-ea"/>
                <a:ea typeface="+mn-ea"/>
              </a:rPr>
              <a:t> 역할을 강화하기 위해 지속적인 노력을 경주할 것입니다</a:t>
            </a:r>
            <a:r>
              <a:rPr lang="en-US" altLang="ko-KR" sz="700" dirty="0" smtClean="0">
                <a:latin typeface="+mn-ea"/>
                <a:ea typeface="+mn-ea"/>
              </a:rPr>
              <a:t>.</a:t>
            </a:r>
          </a:p>
          <a:p>
            <a:endParaRPr lang="en-US" altLang="ko-KR" sz="700" dirty="0">
              <a:latin typeface="+mn-ea"/>
              <a:ea typeface="+mn-ea"/>
            </a:endParaRPr>
          </a:p>
          <a:p>
            <a:r>
              <a:rPr lang="ko-KR" altLang="en-US" sz="700" dirty="0">
                <a:latin typeface="+mn-ea"/>
                <a:ea typeface="+mn-ea"/>
              </a:rPr>
              <a:t>우리 한양대학교 기계공학부는 이제까지의 역사적 전통을 이어받아 국가와 인류 사회에 기여하기 위한 </a:t>
            </a:r>
            <a:r>
              <a:rPr lang="ko-KR" altLang="en-US" sz="700" dirty="0" err="1">
                <a:latin typeface="+mn-ea"/>
                <a:ea typeface="+mn-ea"/>
              </a:rPr>
              <a:t>책임있는글로벌</a:t>
            </a:r>
            <a:r>
              <a:rPr lang="ko-KR" altLang="en-US" sz="700" dirty="0">
                <a:latin typeface="+mn-ea"/>
                <a:ea typeface="+mn-ea"/>
              </a:rPr>
              <a:t> 인재들을 양성하는 교육기관으로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인류의 현재와 미래의 번영을 위한 지식의 창출을 위한 연구기관으로 앞으로도 커다란 꿈과 비전을 세우고 이를 구현시키기 위해 최선을 다할 것을 </a:t>
            </a:r>
            <a:r>
              <a:rPr lang="ko-KR" altLang="en-US" sz="700" dirty="0" err="1">
                <a:latin typeface="+mn-ea"/>
                <a:ea typeface="+mn-ea"/>
              </a:rPr>
              <a:t>약속드립니다</a:t>
            </a:r>
            <a:r>
              <a:rPr lang="en-US" altLang="ko-KR" sz="700" dirty="0">
                <a:latin typeface="+mn-ea"/>
                <a:ea typeface="+mn-ea"/>
              </a:rPr>
              <a:t>. </a:t>
            </a:r>
            <a:r>
              <a:rPr lang="ko-KR" altLang="en-US" sz="700" dirty="0">
                <a:latin typeface="+mn-ea"/>
                <a:ea typeface="+mn-ea"/>
              </a:rPr>
              <a:t>우리 학부를 사랑하시는 모든 분들의 변함없는 애정과 지속적인 격려 그리고 성원을 </a:t>
            </a:r>
            <a:r>
              <a:rPr lang="ko-KR" altLang="en-US" sz="700" dirty="0" err="1">
                <a:latin typeface="+mn-ea"/>
                <a:ea typeface="+mn-ea"/>
              </a:rPr>
              <a:t>부탁드립니다</a:t>
            </a:r>
            <a:r>
              <a:rPr lang="en-US" altLang="ko-KR" sz="700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350516"/>
            <a:ext cx="403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글로벌 인재 육성과 미래 기술 창출을 선도하는 </a:t>
            </a:r>
            <a:endParaRPr lang="en-US" altLang="ko-KR" sz="1400" b="1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한양대학교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  <a:latin typeface="+mn-ea"/>
                <a:ea typeface="+mn-ea"/>
              </a:rPr>
              <a:t>기계공학부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600021"/>
            <a:ext cx="1739104" cy="1970985"/>
          </a:xfrm>
          <a:prstGeom prst="rect">
            <a:avLst/>
          </a:prstGeom>
        </p:spPr>
      </p:pic>
      <p:sp>
        <p:nvSpPr>
          <p:cNvPr id="84" name="타원 83"/>
          <p:cNvSpPr/>
          <p:nvPr/>
        </p:nvSpPr>
        <p:spPr>
          <a:xfrm>
            <a:off x="4671360" y="1557024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5931" y="88183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학부장인사말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98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34797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rgbClr val="FA1929"/>
                          </a:solidFill>
                          <a:latin typeface="+mn-ea"/>
                          <a:ea typeface="+mn-ea"/>
                        </a:rPr>
                        <a:t>기존내용발췌 변동사항 확인</a:t>
                      </a:r>
                      <a:endParaRPr lang="en-US" altLang="ko-KR" sz="800" baseline="0" dirty="0" smtClean="0">
                        <a:solidFill>
                          <a:srgbClr val="FA1929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교육목표 기존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교육목표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8" y="1290036"/>
            <a:ext cx="4586844" cy="5281267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700" y="118653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002411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>
                <a:latin typeface="+mn-ea"/>
                <a:ea typeface="+mn-ea"/>
              </a:rPr>
              <a:t>교육목표</a:t>
            </a:r>
            <a:endParaRPr lang="ko-KR" altLang="en-US" sz="2000" dirty="0" smtClean="0"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26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712200" y="6722394"/>
            <a:ext cx="431800" cy="258431"/>
          </a:xfrm>
        </p:spPr>
        <p:txBody>
          <a:bodyPr/>
          <a:lstStyle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나눔고딕" pitchFamily="50" charset="-127"/>
              </a:defRPr>
            </a:lvl1pPr>
          </a:lstStyle>
          <a:p>
            <a:pPr>
              <a:defRPr/>
            </a:pPr>
            <a:fld id="{BF5D9BE2-B7EC-42BB-B701-258754B242B2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graphicFrame>
        <p:nvGraphicFramePr>
          <p:cNvPr id="39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47858"/>
              </p:ext>
            </p:extLst>
          </p:nvPr>
        </p:nvGraphicFramePr>
        <p:xfrm>
          <a:off x="7127911" y="171271"/>
          <a:ext cx="1898676" cy="3116241"/>
        </p:xfrm>
        <a:graphic>
          <a:graphicData uri="http://schemas.openxmlformats.org/drawingml/2006/table">
            <a:tbl>
              <a:tblPr/>
              <a:tblGrid>
                <a:gridCol w="237334"/>
                <a:gridCol w="1661342"/>
              </a:tblGrid>
              <a:tr h="2563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Verdana" pitchFamily="34" charset="0"/>
                          <a:ea typeface="나눔고딕" pitchFamily="50" charset="-127"/>
                        </a:rPr>
                        <a:t>Description</a:t>
                      </a:r>
                      <a:endParaRPr kumimoji="0" lang="ko-KR" altLang="en-US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Verdana" pitchFamily="34" charset="0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2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rgbClr val="FA1929"/>
                          </a:solidFill>
                          <a:latin typeface="+mn-ea"/>
                          <a:ea typeface="+mn-ea"/>
                        </a:rPr>
                        <a:t>기존내용발췌 변동사항 확인</a:t>
                      </a:r>
                      <a:endParaRPr lang="en-US" altLang="ko-KR" sz="800" baseline="0" dirty="0" smtClean="0">
                        <a:solidFill>
                          <a:srgbClr val="FA1929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8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858" marB="3685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66462" marT="36858" marB="36858" anchor="ctr" horzOverflow="overflow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16924" y="156193"/>
            <a:ext cx="2543786" cy="17634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학부연혁 기존 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43995" y="155703"/>
            <a:ext cx="2347885" cy="176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학부소개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&gt;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rPr>
              <a:t>학부연혁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54700" y="864146"/>
            <a:ext cx="6906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1613"/>
            <a:ext cx="864763" cy="2810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7904" y="47405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기계공학부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3728" y="600239"/>
            <a:ext cx="4615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학부소개             사람들             교육              대학원              커뮤니티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07922" y="347973"/>
            <a:ext cx="354972" cy="9032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83" name="이등변 삼각형 82"/>
          <p:cNvSpPr/>
          <p:nvPr/>
        </p:nvSpPr>
        <p:spPr>
          <a:xfrm rot="10800000">
            <a:off x="3613895" y="372137"/>
            <a:ext cx="151775" cy="4952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13" y="1225123"/>
            <a:ext cx="5451335" cy="8053269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54700" y="1186539"/>
            <a:ext cx="167778" cy="1677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rtlCol="0" anchor="ctr"/>
          <a:lstStyle/>
          <a:p>
            <a:pPr algn="r"/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002411" y="88183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학부연혁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0068" y="373746"/>
            <a:ext cx="2595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+mn-ea"/>
                <a:ea typeface="+mn-ea"/>
              </a:rPr>
              <a:t>Home     English     Sitemap     </a:t>
            </a:r>
            <a:r>
              <a:rPr lang="en-US" altLang="ko-KR" sz="700" dirty="0" err="1" smtClean="0">
                <a:latin typeface="+mn-ea"/>
                <a:ea typeface="+mn-ea"/>
              </a:rPr>
              <a:t>Hanyang</a:t>
            </a:r>
            <a:r>
              <a:rPr lang="en-US" altLang="ko-KR" sz="700" dirty="0" smtClean="0">
                <a:latin typeface="+mn-ea"/>
                <a:ea typeface="+mn-ea"/>
              </a:rPr>
              <a:t>     Login     Join</a:t>
            </a:r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2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MINWIDTH" val="30"/>
  <p:tag name="MINHEIGHT" val="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 sz="900"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dirty="0" err="1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20767</TotalTime>
  <Words>6298</Words>
  <Application>Microsoft Office PowerPoint</Application>
  <PresentationFormat>사용자 지정</PresentationFormat>
  <Paragraphs>2341</Paragraphs>
  <Slides>48</Slides>
  <Notes>45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Meiryo UI</vt:lpstr>
      <vt:lpstr>굴림</vt:lpstr>
      <vt:lpstr>나눔고딕</vt:lpstr>
      <vt:lpstr>돋움</vt:lpstr>
      <vt:lpstr>맑은 고딕</vt:lpstr>
      <vt:lpstr>Arial</vt:lpstr>
      <vt:lpstr>Calibri</vt:lpstr>
      <vt:lpstr>Verdana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스토리보드</dc:title>
  <dc:creator>mg.an</dc:creator>
  <cp:lastModifiedBy>변효석</cp:lastModifiedBy>
  <cp:revision>1626</cp:revision>
  <dcterms:created xsi:type="dcterms:W3CDTF">2012-09-05T01:12:27Z</dcterms:created>
  <dcterms:modified xsi:type="dcterms:W3CDTF">2015-05-28T00:52:03Z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64440492-4C8B-11D1-8B70-080036B11A03}" pid="4">
    <vt:lpwstr>Fuzewire</vt:lpwstr>
  </property>
</Properties>
</file>